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BCFB-4674-4E75-BCC0-3A75E0E5C2F9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07879-D83D-40CD-86ED-95B52218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67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07879-D83D-40CD-86ED-95B52218D1A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07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006FC0"/>
                </a:solidFill>
                <a:latin typeface="Maiandra GD"/>
                <a:cs typeface="Maiandra G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006FC0"/>
                </a:solidFill>
                <a:latin typeface="Maiandra GD"/>
                <a:cs typeface="Maiandra G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006FC0"/>
                </a:solidFill>
                <a:latin typeface="Maiandra GD"/>
                <a:cs typeface="Maiandra G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310134"/>
            <a:ext cx="10494060" cy="927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006FC0"/>
                </a:solidFill>
                <a:latin typeface="Maiandra GD"/>
                <a:cs typeface="Maiandra G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0892" y="1894712"/>
            <a:ext cx="10110215" cy="3241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557" y="6464985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96765"/>
            <a:ext cx="161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E7E6E6"/>
                </a:solidFill>
                <a:latin typeface="Arial"/>
                <a:cs typeface="Arial"/>
              </a:rPr>
              <a:t>Gaurab Kundu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2136" y="4796104"/>
            <a:ext cx="456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-16975" dirty="0">
                <a:solidFill>
                  <a:srgbClr val="E7E6E6"/>
                </a:solidFill>
                <a:latin typeface="Arial"/>
                <a:cs typeface="Arial"/>
              </a:rPr>
              <a:t>1</a:t>
            </a:r>
            <a:r>
              <a:rPr lang="en-US" sz="2700" spc="-7" baseline="-16975" dirty="0">
                <a:solidFill>
                  <a:srgbClr val="E7E6E6"/>
                </a:solidFill>
                <a:latin typeface="Arial"/>
                <a:cs typeface="Arial"/>
              </a:rPr>
              <a:t>2</a:t>
            </a:r>
            <a:r>
              <a:rPr sz="1200" spc="-5" dirty="0">
                <a:solidFill>
                  <a:srgbClr val="E7E6E6"/>
                </a:solidFill>
                <a:latin typeface="Arial"/>
                <a:cs typeface="Arial"/>
              </a:rPr>
              <a:t>th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5166" y="4864684"/>
            <a:ext cx="1673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7E6E6"/>
                </a:solidFill>
                <a:latin typeface="Arial"/>
                <a:cs typeface="Arial"/>
              </a:rPr>
              <a:t>of</a:t>
            </a:r>
            <a:r>
              <a:rPr sz="1800" spc="-80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7E6E6"/>
                </a:solidFill>
                <a:latin typeface="Arial"/>
                <a:cs typeface="Arial"/>
              </a:rPr>
              <a:t>October-2021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696896"/>
            <a:ext cx="10095230" cy="381762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40" dirty="0">
                <a:latin typeface="Arial Narrow"/>
                <a:cs typeface="Arial Narrow"/>
              </a:rPr>
              <a:t>In</a:t>
            </a:r>
            <a:r>
              <a:rPr sz="1900" spc="310" dirty="0">
                <a:latin typeface="Arial Narrow"/>
                <a:cs typeface="Arial Narrow"/>
              </a:rPr>
              <a:t> </a:t>
            </a:r>
            <a:r>
              <a:rPr sz="1900" spc="70" dirty="0">
                <a:latin typeface="Arial Narrow"/>
                <a:cs typeface="Arial Narrow"/>
              </a:rPr>
              <a:t>order</a:t>
            </a:r>
            <a:r>
              <a:rPr sz="1900" spc="350" dirty="0">
                <a:latin typeface="Arial Narrow"/>
                <a:cs typeface="Arial Narrow"/>
              </a:rPr>
              <a:t> </a:t>
            </a:r>
            <a:r>
              <a:rPr sz="1900" spc="140" dirty="0">
                <a:latin typeface="Arial Narrow"/>
                <a:cs typeface="Arial Narrow"/>
              </a:rPr>
              <a:t>to</a:t>
            </a:r>
            <a:r>
              <a:rPr sz="1900" spc="310" dirty="0">
                <a:latin typeface="Arial Narrow"/>
                <a:cs typeface="Arial Narrow"/>
              </a:rPr>
              <a:t> </a:t>
            </a:r>
            <a:r>
              <a:rPr sz="1900" spc="125" dirty="0">
                <a:latin typeface="Arial Narrow"/>
                <a:cs typeface="Arial Narrow"/>
              </a:rPr>
              <a:t>better</a:t>
            </a:r>
            <a:r>
              <a:rPr sz="1900" spc="370" dirty="0">
                <a:latin typeface="Arial Narrow"/>
                <a:cs typeface="Arial Narrow"/>
              </a:rPr>
              <a:t> </a:t>
            </a:r>
            <a:r>
              <a:rPr sz="1900" spc="45" dirty="0">
                <a:latin typeface="Arial Narrow"/>
                <a:cs typeface="Arial Narrow"/>
              </a:rPr>
              <a:t>understand</a:t>
            </a:r>
            <a:r>
              <a:rPr sz="1900" spc="360" dirty="0">
                <a:latin typeface="Arial Narrow"/>
                <a:cs typeface="Arial Narrow"/>
              </a:rPr>
              <a:t> </a:t>
            </a:r>
            <a:r>
              <a:rPr sz="1900" spc="90" dirty="0">
                <a:latin typeface="Arial Narrow"/>
                <a:cs typeface="Arial Narrow"/>
              </a:rPr>
              <a:t>the</a:t>
            </a:r>
            <a:r>
              <a:rPr sz="1900" spc="335" dirty="0">
                <a:latin typeface="Arial Narrow"/>
                <a:cs typeface="Arial Narrow"/>
              </a:rPr>
              <a:t> </a:t>
            </a:r>
            <a:r>
              <a:rPr sz="1900" spc="70" dirty="0">
                <a:latin typeface="Arial Narrow"/>
                <a:cs typeface="Arial Narrow"/>
              </a:rPr>
              <a:t>datasets,</a:t>
            </a:r>
            <a:r>
              <a:rPr sz="1900" spc="385" dirty="0">
                <a:latin typeface="Arial Narrow"/>
                <a:cs typeface="Arial Narrow"/>
              </a:rPr>
              <a:t> </a:t>
            </a:r>
            <a:r>
              <a:rPr sz="1900" spc="-25" dirty="0">
                <a:latin typeface="Arial Narrow"/>
                <a:cs typeface="Arial Narrow"/>
              </a:rPr>
              <a:t>we</a:t>
            </a:r>
            <a:r>
              <a:rPr sz="1900" spc="320" dirty="0">
                <a:latin typeface="Arial Narrow"/>
                <a:cs typeface="Arial Narrow"/>
              </a:rPr>
              <a:t> </a:t>
            </a:r>
            <a:r>
              <a:rPr sz="1900" spc="60" dirty="0">
                <a:latin typeface="Arial Narrow"/>
                <a:cs typeface="Arial Narrow"/>
              </a:rPr>
              <a:t>ran</a:t>
            </a:r>
            <a:r>
              <a:rPr sz="1900" spc="335" dirty="0">
                <a:latin typeface="Arial Narrow"/>
                <a:cs typeface="Arial Narrow"/>
              </a:rPr>
              <a:t> </a:t>
            </a:r>
            <a:r>
              <a:rPr sz="1900" spc="90" dirty="0">
                <a:latin typeface="Arial Narrow"/>
                <a:cs typeface="Arial Narrow"/>
              </a:rPr>
              <a:t>the</a:t>
            </a:r>
            <a:r>
              <a:rPr sz="1900" spc="325" dirty="0">
                <a:latin typeface="Arial Narrow"/>
                <a:cs typeface="Arial Narrow"/>
              </a:rPr>
              <a:t> </a:t>
            </a:r>
            <a:r>
              <a:rPr sz="1900" spc="55" dirty="0">
                <a:latin typeface="Arial Narrow"/>
                <a:cs typeface="Arial Narrow"/>
              </a:rPr>
              <a:t>following</a:t>
            </a:r>
            <a:r>
              <a:rPr sz="1900" spc="335" dirty="0">
                <a:latin typeface="Arial Narrow"/>
                <a:cs typeface="Arial Narrow"/>
              </a:rPr>
              <a:t> </a:t>
            </a:r>
            <a:r>
              <a:rPr sz="1900" spc="-110" dirty="0">
                <a:latin typeface="Arial Narrow"/>
                <a:cs typeface="Arial Narrow"/>
              </a:rPr>
              <a:t>SQL</a:t>
            </a:r>
            <a:r>
              <a:rPr sz="1900" spc="5" dirty="0">
                <a:latin typeface="Arial Narrow"/>
                <a:cs typeface="Arial Narrow"/>
              </a:rPr>
              <a:t> </a:t>
            </a:r>
            <a:r>
              <a:rPr sz="1900" spc="15" dirty="0">
                <a:latin typeface="Arial Narrow"/>
                <a:cs typeface="Arial Narrow"/>
              </a:rPr>
              <a:t>queries:</a:t>
            </a:r>
            <a:endParaRPr sz="1900">
              <a:latin typeface="Arial Narrow"/>
              <a:cs typeface="Arial Narrow"/>
            </a:endParaRPr>
          </a:p>
          <a:p>
            <a:pPr marL="469900" indent="-45720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700" i="1" spc="-5" dirty="0">
                <a:latin typeface="Calibri"/>
                <a:cs typeface="Calibri"/>
              </a:rPr>
              <a:t>Display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 </a:t>
            </a:r>
            <a:r>
              <a:rPr sz="1700" i="1" spc="-5" dirty="0">
                <a:latin typeface="Calibri"/>
                <a:cs typeface="Calibri"/>
              </a:rPr>
              <a:t>names of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 </a:t>
            </a:r>
            <a:r>
              <a:rPr sz="1700" i="1" spc="-5" dirty="0">
                <a:latin typeface="Calibri"/>
                <a:cs typeface="Calibri"/>
              </a:rPr>
              <a:t>unique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launch </a:t>
            </a:r>
            <a:r>
              <a:rPr sz="1700" i="1" spc="-5" dirty="0">
                <a:latin typeface="Calibri"/>
                <a:cs typeface="Calibri"/>
              </a:rPr>
              <a:t>sites</a:t>
            </a:r>
            <a:r>
              <a:rPr sz="1700" i="1" dirty="0">
                <a:latin typeface="Calibri"/>
                <a:cs typeface="Calibri"/>
              </a:rPr>
              <a:t> in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 </a:t>
            </a:r>
            <a:r>
              <a:rPr sz="1700" i="1" spc="-10" dirty="0">
                <a:latin typeface="Calibri"/>
                <a:cs typeface="Calibri"/>
              </a:rPr>
              <a:t>space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mission</a:t>
            </a:r>
            <a:endParaRPr sz="17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700" i="1" spc="-5" dirty="0">
                <a:latin typeface="Calibri"/>
                <a:cs typeface="Calibri"/>
              </a:rPr>
              <a:t>Display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5 </a:t>
            </a:r>
            <a:r>
              <a:rPr sz="1700" i="1" spc="-5" dirty="0">
                <a:latin typeface="Calibri"/>
                <a:cs typeface="Calibri"/>
              </a:rPr>
              <a:t>records</a:t>
            </a:r>
            <a:r>
              <a:rPr sz="1700" i="1" dirty="0">
                <a:latin typeface="Calibri"/>
                <a:cs typeface="Calibri"/>
              </a:rPr>
              <a:t> where</a:t>
            </a:r>
            <a:r>
              <a:rPr sz="1700" i="1" spc="-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launch </a:t>
            </a:r>
            <a:r>
              <a:rPr sz="1700" i="1" spc="-5" dirty="0">
                <a:latin typeface="Calibri"/>
                <a:cs typeface="Calibri"/>
              </a:rPr>
              <a:t>sites</a:t>
            </a:r>
            <a:r>
              <a:rPr sz="1700" i="1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begin </a:t>
            </a:r>
            <a:r>
              <a:rPr sz="1700" i="1" dirty="0">
                <a:latin typeface="Calibri"/>
                <a:cs typeface="Calibri"/>
              </a:rPr>
              <a:t>with</a:t>
            </a:r>
            <a:r>
              <a:rPr sz="1700" i="1" spc="-3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 </a:t>
            </a:r>
            <a:r>
              <a:rPr sz="1700" i="1" spc="-5" dirty="0">
                <a:latin typeface="Calibri"/>
                <a:cs typeface="Calibri"/>
              </a:rPr>
              <a:t>string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'CCA'</a:t>
            </a:r>
            <a:endParaRPr sz="17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700" i="1" dirty="0">
                <a:latin typeface="Calibri"/>
                <a:cs typeface="Calibri"/>
              </a:rPr>
              <a:t>Display</a:t>
            </a:r>
            <a:r>
              <a:rPr sz="1700" i="1" spc="-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total</a:t>
            </a:r>
            <a:r>
              <a:rPr sz="1700" i="1" spc="-5" dirty="0">
                <a:latin typeface="Calibri"/>
                <a:cs typeface="Calibri"/>
              </a:rPr>
              <a:t> payload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mass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carried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by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boosters</a:t>
            </a:r>
            <a:r>
              <a:rPr sz="1700" i="1" spc="2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launched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by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NASA</a:t>
            </a:r>
            <a:r>
              <a:rPr sz="1700" i="1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(CRS)</a:t>
            </a:r>
            <a:endParaRPr sz="17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700" i="1" spc="-5" dirty="0">
                <a:latin typeface="Calibri"/>
                <a:cs typeface="Calibri"/>
              </a:rPr>
              <a:t>Display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average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payload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mass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carried</a:t>
            </a:r>
            <a:r>
              <a:rPr sz="1700" i="1" spc="-10" dirty="0">
                <a:latin typeface="Calibri"/>
                <a:cs typeface="Calibri"/>
              </a:rPr>
              <a:t> by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booster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version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F9</a:t>
            </a:r>
            <a:r>
              <a:rPr sz="1700" i="1" spc="3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v1.1</a:t>
            </a:r>
            <a:endParaRPr sz="17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700" i="1" spc="-10" dirty="0">
                <a:latin typeface="Calibri"/>
                <a:cs typeface="Calibri"/>
              </a:rPr>
              <a:t>List</a:t>
            </a:r>
            <a:r>
              <a:rPr sz="1700" i="1" spc="-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date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when</a:t>
            </a:r>
            <a:r>
              <a:rPr sz="1700" i="1" spc="-2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first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successful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landing</a:t>
            </a:r>
            <a:r>
              <a:rPr sz="1700" i="1" spc="-10" dirty="0">
                <a:latin typeface="Calibri"/>
                <a:cs typeface="Calibri"/>
              </a:rPr>
              <a:t> outcome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in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ground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pad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was</a:t>
            </a:r>
            <a:r>
              <a:rPr sz="1700" i="1" spc="2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achieved.</a:t>
            </a:r>
            <a:endParaRPr sz="1700">
              <a:latin typeface="Calibri"/>
              <a:cs typeface="Calibri"/>
            </a:endParaRPr>
          </a:p>
          <a:p>
            <a:pPr marL="469900" indent="-457200">
              <a:lnSpc>
                <a:spcPts val="1735"/>
              </a:lnSpc>
              <a:spcBef>
                <a:spcPts val="384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700" i="1" spc="-10" dirty="0">
                <a:latin typeface="Calibri"/>
                <a:cs typeface="Calibri"/>
              </a:rPr>
              <a:t>List</a:t>
            </a:r>
            <a:r>
              <a:rPr sz="1700" i="1" spc="-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names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of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boosters</a:t>
            </a:r>
            <a:r>
              <a:rPr sz="1700" i="1" spc="2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which</a:t>
            </a:r>
            <a:r>
              <a:rPr sz="1700" i="1" spc="-2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have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success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in</a:t>
            </a:r>
            <a:r>
              <a:rPr sz="1700" i="1" spc="-5" dirty="0">
                <a:latin typeface="Calibri"/>
                <a:cs typeface="Calibri"/>
              </a:rPr>
              <a:t> drone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ship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and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have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payload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mass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greater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than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4000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but</a:t>
            </a:r>
            <a:endParaRPr sz="1700">
              <a:latin typeface="Calibri"/>
              <a:cs typeface="Calibri"/>
            </a:endParaRPr>
          </a:p>
          <a:p>
            <a:pPr marL="469900">
              <a:lnSpc>
                <a:spcPts val="1735"/>
              </a:lnSpc>
            </a:pPr>
            <a:r>
              <a:rPr sz="1700" i="1" dirty="0">
                <a:latin typeface="Calibri"/>
                <a:cs typeface="Calibri"/>
              </a:rPr>
              <a:t>less</a:t>
            </a:r>
            <a:r>
              <a:rPr sz="1700" i="1" spc="-2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than</a:t>
            </a:r>
            <a:r>
              <a:rPr sz="1700" i="1" spc="-2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6000</a:t>
            </a:r>
            <a:endParaRPr sz="17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95"/>
              </a:spcBef>
              <a:buAutoNum type="arabicPeriod" startAt="7"/>
              <a:tabLst>
                <a:tab pos="469265" algn="l"/>
                <a:tab pos="469900" algn="l"/>
              </a:tabLst>
            </a:pPr>
            <a:r>
              <a:rPr sz="1700" i="1" spc="-10" dirty="0">
                <a:latin typeface="Calibri"/>
                <a:cs typeface="Calibri"/>
              </a:rPr>
              <a:t>List</a:t>
            </a:r>
            <a:r>
              <a:rPr sz="1700" i="1" spc="-1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 </a:t>
            </a:r>
            <a:r>
              <a:rPr sz="1700" i="1" spc="-10" dirty="0">
                <a:latin typeface="Calibri"/>
                <a:cs typeface="Calibri"/>
              </a:rPr>
              <a:t>total</a:t>
            </a:r>
            <a:r>
              <a:rPr sz="1700" i="1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number</a:t>
            </a:r>
            <a:r>
              <a:rPr sz="1700" i="1" dirty="0">
                <a:latin typeface="Calibri"/>
                <a:cs typeface="Calibri"/>
              </a:rPr>
              <a:t> of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successful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and</a:t>
            </a:r>
            <a:r>
              <a:rPr sz="1700" i="1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failure</a:t>
            </a:r>
            <a:r>
              <a:rPr sz="1700" i="1" dirty="0">
                <a:latin typeface="Calibri"/>
                <a:cs typeface="Calibri"/>
              </a:rPr>
              <a:t> mission</a:t>
            </a:r>
            <a:r>
              <a:rPr sz="1700" i="1" spc="-15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outcomes</a:t>
            </a:r>
            <a:endParaRPr sz="17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85"/>
              </a:spcBef>
              <a:buAutoNum type="arabicPeriod" startAt="7"/>
              <a:tabLst>
                <a:tab pos="469265" algn="l"/>
                <a:tab pos="469900" algn="l"/>
              </a:tabLst>
            </a:pPr>
            <a:r>
              <a:rPr sz="1700" i="1" spc="-10" dirty="0">
                <a:latin typeface="Calibri"/>
                <a:cs typeface="Calibri"/>
              </a:rPr>
              <a:t>List</a:t>
            </a:r>
            <a:r>
              <a:rPr sz="1700" i="1" spc="-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names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of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</a:t>
            </a:r>
            <a:r>
              <a:rPr sz="1700" i="1" spc="30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booster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versions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which</a:t>
            </a:r>
            <a:r>
              <a:rPr sz="1700" i="1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have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carried </a:t>
            </a:r>
            <a:r>
              <a:rPr sz="1700" i="1" dirty="0">
                <a:latin typeface="Calibri"/>
                <a:cs typeface="Calibri"/>
              </a:rPr>
              <a:t>the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maximum </a:t>
            </a:r>
            <a:r>
              <a:rPr sz="1700" i="1" spc="-5" dirty="0">
                <a:latin typeface="Calibri"/>
                <a:cs typeface="Calibri"/>
              </a:rPr>
              <a:t>payload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mass.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Use</a:t>
            </a:r>
            <a:r>
              <a:rPr sz="1700" i="1" spc="-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a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85"/>
              </a:spcBef>
              <a:buAutoNum type="arabicPeriod" startAt="7"/>
              <a:tabLst>
                <a:tab pos="469265" algn="l"/>
                <a:tab pos="469900" algn="l"/>
              </a:tabLst>
            </a:pPr>
            <a:r>
              <a:rPr sz="1700" i="1" spc="-10" dirty="0">
                <a:latin typeface="Calibri"/>
                <a:cs typeface="Calibri"/>
              </a:rPr>
              <a:t>List</a:t>
            </a:r>
            <a:r>
              <a:rPr sz="1700" i="1" spc="-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failed</a:t>
            </a:r>
            <a:r>
              <a:rPr sz="1700" i="1" spc="2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landing</a:t>
            </a:r>
            <a:r>
              <a:rPr sz="1700" i="1" spc="-25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outcomes</a:t>
            </a:r>
            <a:r>
              <a:rPr sz="1700" i="1" spc="2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in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drone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ship,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their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booster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versions,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and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launch </a:t>
            </a:r>
            <a:r>
              <a:rPr sz="1700" i="1" spc="-10" dirty="0">
                <a:latin typeface="Calibri"/>
                <a:cs typeface="Calibri"/>
              </a:rPr>
              <a:t>site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names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spc="-15" dirty="0">
                <a:latin typeface="Calibri"/>
                <a:cs typeface="Calibri"/>
              </a:rPr>
              <a:t>for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in year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2015</a:t>
            </a:r>
            <a:endParaRPr sz="1700">
              <a:latin typeface="Calibri"/>
              <a:cs typeface="Calibri"/>
            </a:endParaRPr>
          </a:p>
          <a:p>
            <a:pPr marL="469900" marR="193675" indent="-457200">
              <a:lnSpc>
                <a:spcPct val="70100"/>
              </a:lnSpc>
              <a:spcBef>
                <a:spcPts val="1005"/>
              </a:spcBef>
              <a:buAutoNum type="arabicPeriod" startAt="7"/>
              <a:tabLst>
                <a:tab pos="469265" algn="l"/>
                <a:tab pos="469900" algn="l"/>
              </a:tabLst>
            </a:pPr>
            <a:r>
              <a:rPr sz="1700" i="1" dirty="0">
                <a:latin typeface="Calibri"/>
                <a:cs typeface="Calibri"/>
              </a:rPr>
              <a:t>Rank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the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count</a:t>
            </a:r>
            <a:r>
              <a:rPr sz="1700" i="1" spc="-5" dirty="0">
                <a:latin typeface="Calibri"/>
                <a:cs typeface="Calibri"/>
              </a:rPr>
              <a:t> of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landing</a:t>
            </a:r>
            <a:r>
              <a:rPr sz="1700" i="1" spc="-10" dirty="0">
                <a:latin typeface="Calibri"/>
                <a:cs typeface="Calibri"/>
              </a:rPr>
              <a:t> outcomes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(such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as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Failure</a:t>
            </a:r>
            <a:r>
              <a:rPr sz="1700" i="1" spc="-1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(drone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ship) or</a:t>
            </a:r>
            <a:r>
              <a:rPr sz="1700" i="1" spc="1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Success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(ground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pad)) between</a:t>
            </a:r>
            <a:r>
              <a:rPr sz="1700" i="1" dirty="0">
                <a:latin typeface="Calibri"/>
                <a:cs typeface="Calibri"/>
              </a:rPr>
              <a:t> the</a:t>
            </a:r>
            <a:r>
              <a:rPr sz="1700" i="1" spc="-10" dirty="0">
                <a:latin typeface="Calibri"/>
                <a:cs typeface="Calibri"/>
              </a:rPr>
              <a:t> date </a:t>
            </a:r>
            <a:r>
              <a:rPr sz="1700" i="1" spc="-37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2010-06-04</a:t>
            </a:r>
            <a:r>
              <a:rPr sz="1700" i="1" spc="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and</a:t>
            </a:r>
            <a:r>
              <a:rPr sz="1700" i="1" dirty="0">
                <a:latin typeface="Calibri"/>
                <a:cs typeface="Calibri"/>
              </a:rPr>
              <a:t> 2017-03-20, in </a:t>
            </a:r>
            <a:r>
              <a:rPr sz="1700" i="1" spc="-5" dirty="0">
                <a:latin typeface="Calibri"/>
                <a:cs typeface="Calibri"/>
              </a:rPr>
              <a:t>descending</a:t>
            </a:r>
            <a:r>
              <a:rPr sz="1700" i="1" spc="-1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order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5711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20750" algn="l"/>
                <a:tab pos="1861185" algn="l"/>
              </a:tabLst>
            </a:pPr>
            <a:r>
              <a:rPr sz="3700" spc="-185" dirty="0">
                <a:solidFill>
                  <a:srgbClr val="0A48CA"/>
                </a:solidFill>
                <a:latin typeface="Arial Narrow"/>
                <a:cs typeface="Arial Narrow"/>
              </a:rPr>
              <a:t>ED</a:t>
            </a:r>
            <a:r>
              <a:rPr sz="3700" spc="-170" dirty="0">
                <a:solidFill>
                  <a:srgbClr val="0A48CA"/>
                </a:solidFill>
                <a:latin typeface="Arial Narrow"/>
                <a:cs typeface="Arial Narrow"/>
              </a:rPr>
              <a:t>A</a:t>
            </a:r>
            <a:r>
              <a:rPr sz="3700" dirty="0">
                <a:solidFill>
                  <a:srgbClr val="0A48CA"/>
                </a:solidFill>
                <a:latin typeface="Arial Narrow"/>
                <a:cs typeface="Arial Narrow"/>
              </a:rPr>
              <a:t>	</a:t>
            </a:r>
            <a:r>
              <a:rPr sz="3700" spc="120" dirty="0">
                <a:solidFill>
                  <a:srgbClr val="0A48CA"/>
                </a:solidFill>
                <a:latin typeface="Arial Narrow"/>
                <a:cs typeface="Arial Narrow"/>
              </a:rPr>
              <a:t>wit</a:t>
            </a:r>
            <a:r>
              <a:rPr sz="3700" spc="175" dirty="0">
                <a:solidFill>
                  <a:srgbClr val="0A48CA"/>
                </a:solidFill>
                <a:latin typeface="Arial Narrow"/>
                <a:cs typeface="Arial Narrow"/>
              </a:rPr>
              <a:t>h</a:t>
            </a:r>
            <a:r>
              <a:rPr sz="3700" dirty="0">
                <a:solidFill>
                  <a:srgbClr val="0A48CA"/>
                </a:solidFill>
                <a:latin typeface="Arial Narrow"/>
                <a:cs typeface="Arial Narrow"/>
              </a:rPr>
              <a:t>	</a:t>
            </a:r>
            <a:r>
              <a:rPr sz="3700" spc="-200" dirty="0">
                <a:solidFill>
                  <a:srgbClr val="0A48CA"/>
                </a:solidFill>
                <a:latin typeface="Arial Narrow"/>
                <a:cs typeface="Arial Narrow"/>
              </a:rPr>
              <a:t>SQL</a:t>
            </a:r>
            <a:endParaRPr sz="3700">
              <a:latin typeface="Arial Narrow"/>
              <a:cs typeface="Arial Narr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07E2B-A38B-45B2-82DF-73D012C7B5E1}"/>
              </a:ext>
            </a:extLst>
          </p:cNvPr>
          <p:cNvSpPr txBox="1"/>
          <p:nvPr/>
        </p:nvSpPr>
        <p:spPr>
          <a:xfrm>
            <a:off x="457200" y="586740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https://github.com/GaurabKundu1/IBM-Data-Science-Professional-Certificate-Appiled-Data-Science-Capstone-Project/blob/main/jupyter-labs-eda-sql-coursera.ipynb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811781"/>
            <a:ext cx="9466580" cy="399287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latin typeface="Arial Narrow"/>
                <a:cs typeface="Arial Narrow"/>
              </a:rPr>
              <a:t>In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90" dirty="0">
                <a:latin typeface="Arial Narrow"/>
                <a:cs typeface="Arial Narrow"/>
              </a:rPr>
              <a:t>order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165" dirty="0">
                <a:latin typeface="Arial Narrow"/>
                <a:cs typeface="Arial Narrow"/>
              </a:rPr>
              <a:t>to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55" dirty="0">
                <a:latin typeface="Arial Narrow"/>
                <a:cs typeface="Arial Narrow"/>
              </a:rPr>
              <a:t>understand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90" dirty="0">
                <a:latin typeface="Arial Narrow"/>
                <a:cs typeface="Arial Narrow"/>
              </a:rPr>
              <a:t>relations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35" dirty="0">
                <a:latin typeface="Arial Narrow"/>
                <a:cs typeface="Arial Narrow"/>
              </a:rPr>
              <a:t>between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135" dirty="0">
                <a:latin typeface="Arial Narrow"/>
                <a:cs typeface="Arial Narrow"/>
              </a:rPr>
              <a:t>different</a:t>
            </a:r>
            <a:r>
              <a:rPr sz="2200" spc="31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features,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-25" dirty="0">
                <a:latin typeface="Arial Narrow"/>
                <a:cs typeface="Arial Narrow"/>
              </a:rPr>
              <a:t>we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45" dirty="0">
                <a:latin typeface="Arial Narrow"/>
                <a:cs typeface="Arial Narrow"/>
              </a:rPr>
              <a:t>visualize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 </a:t>
            </a:r>
            <a:r>
              <a:rPr sz="2200" spc="-490" dirty="0">
                <a:latin typeface="Arial Narrow"/>
                <a:cs typeface="Arial Narrow"/>
              </a:rPr>
              <a:t> </a:t>
            </a:r>
            <a:r>
              <a:rPr sz="2200" spc="75" dirty="0">
                <a:latin typeface="Arial Narrow"/>
                <a:cs typeface="Arial Narrow"/>
              </a:rPr>
              <a:t>data</a:t>
            </a:r>
            <a:r>
              <a:rPr sz="2200" spc="80" dirty="0">
                <a:latin typeface="Arial Narrow"/>
                <a:cs typeface="Arial Narrow"/>
              </a:rPr>
              <a:t> </a:t>
            </a:r>
            <a:r>
              <a:rPr sz="2200" spc="35" dirty="0">
                <a:latin typeface="Arial Narrow"/>
                <a:cs typeface="Arial Narrow"/>
              </a:rPr>
              <a:t>by</a:t>
            </a:r>
            <a:r>
              <a:rPr sz="2200" spc="40" dirty="0">
                <a:latin typeface="Arial Narrow"/>
                <a:cs typeface="Arial Narrow"/>
              </a:rPr>
              <a:t> </a:t>
            </a:r>
            <a:r>
              <a:rPr sz="2200" spc="100" dirty="0">
                <a:latin typeface="Arial Narrow"/>
                <a:cs typeface="Arial Narrow"/>
              </a:rPr>
              <a:t>plotting </a:t>
            </a:r>
            <a:r>
              <a:rPr sz="2200" spc="135" dirty="0">
                <a:latin typeface="Arial Narrow"/>
                <a:cs typeface="Arial Narrow"/>
              </a:rPr>
              <a:t>scatter </a:t>
            </a:r>
            <a:r>
              <a:rPr sz="2200" spc="95" dirty="0">
                <a:latin typeface="Arial Narrow"/>
                <a:cs typeface="Arial Narrow"/>
              </a:rPr>
              <a:t>plots, </a:t>
            </a:r>
            <a:r>
              <a:rPr sz="2200" spc="70" dirty="0">
                <a:latin typeface="Arial Narrow"/>
                <a:cs typeface="Arial Narrow"/>
              </a:rPr>
              <a:t>bar</a:t>
            </a:r>
            <a:r>
              <a:rPr sz="2200" spc="75" dirty="0">
                <a:latin typeface="Arial Narrow"/>
                <a:cs typeface="Arial Narrow"/>
              </a:rPr>
              <a:t> </a:t>
            </a:r>
            <a:r>
              <a:rPr sz="2200" spc="100" dirty="0">
                <a:latin typeface="Arial Narrow"/>
                <a:cs typeface="Arial Narrow"/>
              </a:rPr>
              <a:t>charts </a:t>
            </a:r>
            <a:r>
              <a:rPr sz="2200" spc="-15" dirty="0">
                <a:latin typeface="Arial Narrow"/>
                <a:cs typeface="Arial Narrow"/>
              </a:rPr>
              <a:t>and</a:t>
            </a:r>
            <a:r>
              <a:rPr sz="2200" spc="-10" dirty="0">
                <a:latin typeface="Arial Narrow"/>
                <a:cs typeface="Arial Narrow"/>
              </a:rPr>
              <a:t> </a:t>
            </a:r>
            <a:r>
              <a:rPr sz="2200" spc="40" dirty="0">
                <a:latin typeface="Arial Narrow"/>
                <a:cs typeface="Arial Narrow"/>
              </a:rPr>
              <a:t>line</a:t>
            </a:r>
            <a:r>
              <a:rPr sz="2200" spc="45" dirty="0">
                <a:latin typeface="Arial Narrow"/>
                <a:cs typeface="Arial Narrow"/>
              </a:rPr>
              <a:t> </a:t>
            </a:r>
            <a:r>
              <a:rPr sz="2200" spc="85" dirty="0">
                <a:latin typeface="Arial Narrow"/>
                <a:cs typeface="Arial Narrow"/>
              </a:rPr>
              <a:t>charts, </a:t>
            </a:r>
            <a:r>
              <a:rPr sz="2200" spc="180" dirty="0">
                <a:latin typeface="Arial Narrow"/>
                <a:cs typeface="Arial Narrow"/>
              </a:rPr>
              <a:t>it </a:t>
            </a:r>
            <a:r>
              <a:rPr sz="2200" spc="40" dirty="0">
                <a:latin typeface="Arial Narrow"/>
                <a:cs typeface="Arial Narrow"/>
              </a:rPr>
              <a:t>helps</a:t>
            </a:r>
            <a:r>
              <a:rPr sz="2200" spc="45" dirty="0">
                <a:latin typeface="Arial Narrow"/>
                <a:cs typeface="Arial Narrow"/>
              </a:rPr>
              <a:t> finding</a:t>
            </a:r>
            <a:r>
              <a:rPr sz="2200" spc="50" dirty="0">
                <a:latin typeface="Arial Narrow"/>
                <a:cs typeface="Arial Narrow"/>
              </a:rPr>
              <a:t> </a:t>
            </a:r>
            <a:r>
              <a:rPr sz="2200" spc="-10" dirty="0">
                <a:latin typeface="Arial Narrow"/>
                <a:cs typeface="Arial Narrow"/>
              </a:rPr>
              <a:t>hidden </a:t>
            </a:r>
            <a:r>
              <a:rPr sz="2200" spc="-490" dirty="0">
                <a:latin typeface="Arial Narrow"/>
                <a:cs typeface="Arial Narrow"/>
              </a:rPr>
              <a:t> </a:t>
            </a:r>
            <a:r>
              <a:rPr sz="2200" spc="120" dirty="0">
                <a:latin typeface="Arial Narrow"/>
                <a:cs typeface="Arial Narrow"/>
              </a:rPr>
              <a:t>patterns</a:t>
            </a:r>
            <a:r>
              <a:rPr sz="2200" spc="305" dirty="0">
                <a:latin typeface="Arial Narrow"/>
                <a:cs typeface="Arial Narrow"/>
              </a:rPr>
              <a:t> </a:t>
            </a:r>
            <a:r>
              <a:rPr sz="2200" dirty="0">
                <a:latin typeface="Arial Narrow"/>
                <a:cs typeface="Arial Narrow"/>
              </a:rPr>
              <a:t>in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75" dirty="0">
                <a:latin typeface="Arial Narrow"/>
                <a:cs typeface="Arial Narrow"/>
              </a:rPr>
              <a:t>data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and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-5" dirty="0">
                <a:latin typeface="Arial Narrow"/>
                <a:cs typeface="Arial Narrow"/>
              </a:rPr>
              <a:t>gain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60" dirty="0">
                <a:latin typeface="Arial Narrow"/>
                <a:cs typeface="Arial Narrow"/>
              </a:rPr>
              <a:t>insights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55" dirty="0">
                <a:latin typeface="Arial Narrow"/>
                <a:cs typeface="Arial Narrow"/>
              </a:rPr>
              <a:t>about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80" dirty="0">
                <a:latin typeface="Arial Narrow"/>
                <a:cs typeface="Arial Narrow"/>
              </a:rPr>
              <a:t>dataset.</a:t>
            </a:r>
            <a:endParaRPr sz="2200" dirty="0">
              <a:latin typeface="Arial Narrow"/>
              <a:cs typeface="Arial Narrow"/>
            </a:endParaRPr>
          </a:p>
          <a:p>
            <a:pPr marL="469900" indent="-45720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latin typeface="Arial Narrow"/>
                <a:cs typeface="Arial Narrow"/>
              </a:rPr>
              <a:t>Pay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30" dirty="0">
                <a:latin typeface="Arial Narrow"/>
                <a:cs typeface="Arial Narrow"/>
              </a:rPr>
              <a:t>load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-20" dirty="0">
                <a:latin typeface="Arial Narrow"/>
                <a:cs typeface="Arial Narrow"/>
              </a:rPr>
              <a:t>mass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55" dirty="0">
                <a:latin typeface="Arial Narrow"/>
                <a:cs typeface="Arial Narrow"/>
              </a:rPr>
              <a:t>against</a:t>
            </a:r>
            <a:r>
              <a:rPr sz="2200" spc="305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45" dirty="0">
                <a:latin typeface="Arial Narrow"/>
                <a:cs typeface="Arial Narrow"/>
              </a:rPr>
              <a:t> </a:t>
            </a:r>
            <a:r>
              <a:rPr sz="2200" spc="60" dirty="0">
                <a:latin typeface="Arial Narrow"/>
                <a:cs typeface="Arial Narrow"/>
              </a:rPr>
              <a:t>Flight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-10" dirty="0">
                <a:latin typeface="Arial Narrow"/>
                <a:cs typeface="Arial Narrow"/>
              </a:rPr>
              <a:t>number</a:t>
            </a:r>
            <a:endParaRPr sz="2200" dirty="0">
              <a:latin typeface="Arial Narrow"/>
              <a:cs typeface="Arial Narrow"/>
            </a:endParaRPr>
          </a:p>
          <a:p>
            <a:pPr marL="469900" indent="-457200">
              <a:lnSpc>
                <a:spcPct val="100000"/>
              </a:lnSpc>
              <a:spcBef>
                <a:spcPts val="7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25" dirty="0">
                <a:latin typeface="Arial Narrow"/>
                <a:cs typeface="Arial Narrow"/>
              </a:rPr>
              <a:t>Lunch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site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55" dirty="0">
                <a:latin typeface="Arial Narrow"/>
                <a:cs typeface="Arial Narrow"/>
              </a:rPr>
              <a:t>against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60" dirty="0">
                <a:latin typeface="Arial Narrow"/>
                <a:cs typeface="Arial Narrow"/>
              </a:rPr>
              <a:t>Flight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-10" dirty="0">
                <a:latin typeface="Arial Narrow"/>
                <a:cs typeface="Arial Narrow"/>
              </a:rPr>
              <a:t>number</a:t>
            </a:r>
            <a:endParaRPr sz="2200" dirty="0">
              <a:latin typeface="Arial Narrow"/>
              <a:cs typeface="Arial Narrow"/>
            </a:endParaRPr>
          </a:p>
          <a:p>
            <a:pPr marL="469900" indent="-45720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25" dirty="0">
                <a:latin typeface="Arial Narrow"/>
                <a:cs typeface="Arial Narrow"/>
              </a:rPr>
              <a:t>Lunch</a:t>
            </a:r>
            <a:r>
              <a:rPr sz="2200" spc="31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site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55" dirty="0">
                <a:latin typeface="Arial Narrow"/>
                <a:cs typeface="Arial Narrow"/>
              </a:rPr>
              <a:t>against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dirty="0">
                <a:latin typeface="Arial Narrow"/>
                <a:cs typeface="Arial Narrow"/>
              </a:rPr>
              <a:t>Pay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30" dirty="0">
                <a:latin typeface="Arial Narrow"/>
                <a:cs typeface="Arial Narrow"/>
              </a:rPr>
              <a:t>load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-20" dirty="0">
                <a:latin typeface="Arial Narrow"/>
                <a:cs typeface="Arial Narrow"/>
              </a:rPr>
              <a:t>mass</a:t>
            </a:r>
            <a:endParaRPr sz="2200" dirty="0">
              <a:latin typeface="Arial Narrow"/>
              <a:cs typeface="Arial Narrow"/>
            </a:endParaRPr>
          </a:p>
          <a:p>
            <a:pPr marL="469900" indent="-45720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65" dirty="0">
                <a:latin typeface="Arial Narrow"/>
                <a:cs typeface="Arial Narrow"/>
              </a:rPr>
              <a:t>Orbit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100" dirty="0">
                <a:latin typeface="Arial Narrow"/>
                <a:cs typeface="Arial Narrow"/>
              </a:rPr>
              <a:t>type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55" dirty="0">
                <a:latin typeface="Arial Narrow"/>
                <a:cs typeface="Arial Narrow"/>
              </a:rPr>
              <a:t>against</a:t>
            </a:r>
            <a:r>
              <a:rPr sz="2200" spc="305" dirty="0">
                <a:latin typeface="Arial Narrow"/>
                <a:cs typeface="Arial Narrow"/>
              </a:rPr>
              <a:t> </a:t>
            </a:r>
            <a:r>
              <a:rPr sz="2200" dirty="0">
                <a:latin typeface="Arial Narrow"/>
                <a:cs typeface="Arial Narrow"/>
              </a:rPr>
              <a:t>Class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15" dirty="0">
                <a:latin typeface="Arial Narrow"/>
                <a:cs typeface="Arial Narrow"/>
              </a:rPr>
              <a:t>success</a:t>
            </a:r>
            <a:r>
              <a:rPr sz="2200" spc="310" dirty="0">
                <a:latin typeface="Arial Narrow"/>
                <a:cs typeface="Arial Narrow"/>
              </a:rPr>
              <a:t> </a:t>
            </a:r>
            <a:r>
              <a:rPr sz="2200" spc="140" dirty="0">
                <a:latin typeface="Arial Narrow"/>
                <a:cs typeface="Arial Narrow"/>
              </a:rPr>
              <a:t>rate</a:t>
            </a:r>
            <a:endParaRPr sz="2200" dirty="0">
              <a:latin typeface="Arial Narrow"/>
              <a:cs typeface="Arial Narrow"/>
            </a:endParaRPr>
          </a:p>
          <a:p>
            <a:pPr marL="469900" indent="-45720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60" dirty="0">
                <a:latin typeface="Arial Narrow"/>
                <a:cs typeface="Arial Narrow"/>
              </a:rPr>
              <a:t>Flight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-10" dirty="0">
                <a:latin typeface="Arial Narrow"/>
                <a:cs typeface="Arial Narrow"/>
              </a:rPr>
              <a:t>number</a:t>
            </a:r>
            <a:r>
              <a:rPr sz="2200" spc="310" dirty="0">
                <a:latin typeface="Arial Narrow"/>
                <a:cs typeface="Arial Narrow"/>
              </a:rPr>
              <a:t> </a:t>
            </a:r>
            <a:r>
              <a:rPr sz="2200" spc="55" dirty="0">
                <a:latin typeface="Arial Narrow"/>
                <a:cs typeface="Arial Narrow"/>
              </a:rPr>
              <a:t>against</a:t>
            </a:r>
            <a:r>
              <a:rPr sz="2200" spc="305" dirty="0">
                <a:latin typeface="Arial Narrow"/>
                <a:cs typeface="Arial Narrow"/>
              </a:rPr>
              <a:t> </a:t>
            </a:r>
            <a:r>
              <a:rPr sz="2200" spc="65" dirty="0">
                <a:latin typeface="Arial Narrow"/>
                <a:cs typeface="Arial Narrow"/>
              </a:rPr>
              <a:t>Orbit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100" dirty="0">
                <a:latin typeface="Arial Narrow"/>
                <a:cs typeface="Arial Narrow"/>
              </a:rPr>
              <a:t>type</a:t>
            </a:r>
            <a:endParaRPr sz="2200" dirty="0">
              <a:latin typeface="Arial Narrow"/>
              <a:cs typeface="Arial Narrow"/>
            </a:endParaRPr>
          </a:p>
          <a:p>
            <a:pPr marL="469900" indent="-45720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65" dirty="0">
                <a:latin typeface="Arial Narrow"/>
                <a:cs typeface="Arial Narrow"/>
              </a:rPr>
              <a:t>Orbit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100" dirty="0">
                <a:latin typeface="Arial Narrow"/>
                <a:cs typeface="Arial Narrow"/>
              </a:rPr>
              <a:t>type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55" dirty="0">
                <a:latin typeface="Arial Narrow"/>
                <a:cs typeface="Arial Narrow"/>
              </a:rPr>
              <a:t>against</a:t>
            </a:r>
            <a:r>
              <a:rPr sz="2200" spc="30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dirty="0">
                <a:latin typeface="Arial Narrow"/>
                <a:cs typeface="Arial Narrow"/>
              </a:rPr>
              <a:t>Pay</a:t>
            </a:r>
            <a:r>
              <a:rPr sz="2200" spc="345" dirty="0">
                <a:latin typeface="Arial Narrow"/>
                <a:cs typeface="Arial Narrow"/>
              </a:rPr>
              <a:t> </a:t>
            </a:r>
            <a:r>
              <a:rPr sz="2200" spc="30" dirty="0">
                <a:latin typeface="Arial Narrow"/>
                <a:cs typeface="Arial Narrow"/>
              </a:rPr>
              <a:t>load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-20" dirty="0">
                <a:latin typeface="Arial Narrow"/>
                <a:cs typeface="Arial Narrow"/>
              </a:rPr>
              <a:t>mass</a:t>
            </a:r>
            <a:endParaRPr sz="2200" dirty="0">
              <a:latin typeface="Arial Narrow"/>
              <a:cs typeface="Arial Narrow"/>
            </a:endParaRPr>
          </a:p>
          <a:p>
            <a:pPr marL="469900" indent="-457200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10" dirty="0">
                <a:latin typeface="Arial Narrow"/>
                <a:cs typeface="Arial Narrow"/>
              </a:rPr>
              <a:t>launch</a:t>
            </a:r>
            <a:r>
              <a:rPr sz="2200" spc="305" dirty="0">
                <a:latin typeface="Arial Narrow"/>
                <a:cs typeface="Arial Narrow"/>
              </a:rPr>
              <a:t> </a:t>
            </a:r>
            <a:r>
              <a:rPr sz="2200" spc="15" dirty="0">
                <a:latin typeface="Arial Narrow"/>
                <a:cs typeface="Arial Narrow"/>
              </a:rPr>
              <a:t>success</a:t>
            </a:r>
            <a:r>
              <a:rPr sz="2200" spc="305" dirty="0">
                <a:latin typeface="Arial Narrow"/>
                <a:cs typeface="Arial Narrow"/>
              </a:rPr>
              <a:t> </a:t>
            </a:r>
            <a:r>
              <a:rPr sz="2200" spc="90" dirty="0">
                <a:latin typeface="Arial Narrow"/>
                <a:cs typeface="Arial Narrow"/>
              </a:rPr>
              <a:t>yearly</a:t>
            </a:r>
            <a:r>
              <a:rPr sz="2200" spc="295" dirty="0">
                <a:latin typeface="Arial Narrow"/>
                <a:cs typeface="Arial Narrow"/>
              </a:rPr>
              <a:t> </a:t>
            </a:r>
            <a:r>
              <a:rPr sz="2200" spc="110" dirty="0">
                <a:latin typeface="Arial Narrow"/>
                <a:cs typeface="Arial Narrow"/>
              </a:rPr>
              <a:t>trend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2336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20750" algn="l"/>
                <a:tab pos="1858645" algn="l"/>
                <a:tab pos="2890520" algn="l"/>
              </a:tabLst>
            </a:pPr>
            <a:r>
              <a:rPr sz="3700" spc="-180" dirty="0">
                <a:solidFill>
                  <a:srgbClr val="0A48CA"/>
                </a:solidFill>
                <a:latin typeface="Arial Narrow"/>
                <a:cs typeface="Arial Narrow"/>
              </a:rPr>
              <a:t>EDA	</a:t>
            </a:r>
            <a:r>
              <a:rPr sz="3700" spc="135" dirty="0">
                <a:solidFill>
                  <a:srgbClr val="0A48CA"/>
                </a:solidFill>
                <a:latin typeface="Arial Narrow"/>
                <a:cs typeface="Arial Narrow"/>
              </a:rPr>
              <a:t>with	</a:t>
            </a:r>
            <a:r>
              <a:rPr sz="3700" spc="65" dirty="0">
                <a:solidFill>
                  <a:srgbClr val="0A48CA"/>
                </a:solidFill>
                <a:latin typeface="Arial Narrow"/>
                <a:cs typeface="Arial Narrow"/>
              </a:rPr>
              <a:t>Data	</a:t>
            </a:r>
            <a:r>
              <a:rPr sz="3700" spc="95" dirty="0">
                <a:solidFill>
                  <a:srgbClr val="0A48CA"/>
                </a:solidFill>
                <a:latin typeface="Arial Narrow"/>
                <a:cs typeface="Arial Narrow"/>
              </a:rPr>
              <a:t>Visualization</a:t>
            </a:r>
            <a:endParaRPr sz="3700">
              <a:latin typeface="Arial Narrow"/>
              <a:cs typeface="Arial Narr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D751A-3B30-4DFF-B320-6540F4FCD67C}"/>
              </a:ext>
            </a:extLst>
          </p:cNvPr>
          <p:cNvSpPr txBox="1"/>
          <p:nvPr/>
        </p:nvSpPr>
        <p:spPr>
          <a:xfrm>
            <a:off x="304800" y="6019800"/>
            <a:ext cx="1066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https://github.com/GaurabKundu1/IBM-Data-Science-Professional-Certificate-Appiled-Data-Science-Capstone-Project/blob/main/jupyter-labs-eda-dataviz.ipynb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894712"/>
            <a:ext cx="73183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10" dirty="0">
                <a:latin typeface="Arial Narrow"/>
                <a:cs typeface="Arial Narrow"/>
              </a:rPr>
              <a:t>Here,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-25" dirty="0">
                <a:latin typeface="Arial Narrow"/>
                <a:cs typeface="Arial Narrow"/>
              </a:rPr>
              <a:t>we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20" dirty="0">
                <a:latin typeface="Arial Narrow"/>
                <a:cs typeface="Arial Narrow"/>
              </a:rPr>
              <a:t>complete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85" dirty="0">
                <a:latin typeface="Arial Narrow"/>
                <a:cs typeface="Arial Narrow"/>
              </a:rPr>
              <a:t>interactive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55" dirty="0">
                <a:latin typeface="Arial Narrow"/>
                <a:cs typeface="Arial Narrow"/>
              </a:rPr>
              <a:t>visual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65" dirty="0">
                <a:latin typeface="Arial Narrow"/>
                <a:cs typeface="Arial Narrow"/>
              </a:rPr>
              <a:t>analytics</a:t>
            </a:r>
            <a:r>
              <a:rPr sz="2200" spc="310" dirty="0">
                <a:latin typeface="Arial Narrow"/>
                <a:cs typeface="Arial Narrow"/>
              </a:rPr>
              <a:t> </a:t>
            </a:r>
            <a:r>
              <a:rPr sz="2200" spc="10" dirty="0">
                <a:latin typeface="Arial Narrow"/>
                <a:cs typeface="Arial Narrow"/>
              </a:rPr>
              <a:t>using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-40" dirty="0">
                <a:latin typeface="Arial Narrow"/>
                <a:cs typeface="Arial Narrow"/>
              </a:rPr>
              <a:t>Folium.</a:t>
            </a:r>
            <a:endParaRPr sz="22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7748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74420" algn="l"/>
                <a:tab pos="1680210" algn="l"/>
                <a:tab pos="3824604" algn="l"/>
                <a:tab pos="4704080" algn="l"/>
                <a:tab pos="5641340" algn="l"/>
              </a:tabLst>
            </a:pPr>
            <a:r>
              <a:rPr sz="3700" spc="30" dirty="0">
                <a:solidFill>
                  <a:srgbClr val="0A48CA"/>
                </a:solidFill>
                <a:latin typeface="Arial Narrow"/>
                <a:cs typeface="Arial Narrow"/>
              </a:rPr>
              <a:t>Build	</a:t>
            </a:r>
            <a:r>
              <a:rPr sz="3700" spc="-25" dirty="0">
                <a:solidFill>
                  <a:srgbClr val="0A48CA"/>
                </a:solidFill>
                <a:latin typeface="Arial Narrow"/>
                <a:cs typeface="Arial Narrow"/>
              </a:rPr>
              <a:t>an	</a:t>
            </a:r>
            <a:r>
              <a:rPr sz="3700" spc="130" dirty="0">
                <a:solidFill>
                  <a:srgbClr val="0A48CA"/>
                </a:solidFill>
                <a:latin typeface="Arial Narrow"/>
                <a:cs typeface="Arial Narrow"/>
              </a:rPr>
              <a:t>Interactive	</a:t>
            </a:r>
            <a:r>
              <a:rPr sz="3700" spc="-145" dirty="0">
                <a:solidFill>
                  <a:srgbClr val="0A48CA"/>
                </a:solidFill>
                <a:latin typeface="Arial Narrow"/>
                <a:cs typeface="Arial Narrow"/>
              </a:rPr>
              <a:t>Map	</a:t>
            </a:r>
            <a:r>
              <a:rPr sz="3700" spc="135" dirty="0">
                <a:solidFill>
                  <a:srgbClr val="0A48CA"/>
                </a:solidFill>
                <a:latin typeface="Arial Narrow"/>
                <a:cs typeface="Arial Narrow"/>
              </a:rPr>
              <a:t>with	</a:t>
            </a:r>
            <a:r>
              <a:rPr sz="3700" spc="-55" dirty="0">
                <a:solidFill>
                  <a:srgbClr val="0A48CA"/>
                </a:solidFill>
                <a:latin typeface="Arial Narrow"/>
                <a:cs typeface="Arial Narrow"/>
              </a:rPr>
              <a:t>Folium</a:t>
            </a:r>
            <a:endParaRPr sz="37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8" y="2310739"/>
            <a:ext cx="11656061" cy="3597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4544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  <a:tab pos="2179955" algn="l"/>
              </a:tabLst>
            </a:pPr>
            <a:r>
              <a:rPr sz="2200" spc="114" dirty="0">
                <a:latin typeface="Arial Narrow"/>
                <a:cs typeface="Arial Narrow"/>
              </a:rPr>
              <a:t>First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-25" dirty="0">
                <a:latin typeface="Arial Narrow"/>
                <a:cs typeface="Arial Narrow"/>
              </a:rPr>
              <a:t>we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85" dirty="0">
                <a:latin typeface="Arial Narrow"/>
                <a:cs typeface="Arial Narrow"/>
              </a:rPr>
              <a:t>create	</a:t>
            </a:r>
            <a:r>
              <a:rPr sz="2200" spc="-35" dirty="0">
                <a:latin typeface="Arial Narrow"/>
                <a:cs typeface="Arial Narrow"/>
              </a:rPr>
              <a:t>Folium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-90" dirty="0">
                <a:latin typeface="Arial Narrow"/>
                <a:cs typeface="Arial Narrow"/>
              </a:rPr>
              <a:t>map</a:t>
            </a:r>
            <a:r>
              <a:rPr sz="2200" spc="-55" dirty="0">
                <a:latin typeface="Arial Narrow"/>
                <a:cs typeface="Arial Narrow"/>
              </a:rPr>
              <a:t> </a:t>
            </a:r>
            <a:r>
              <a:rPr sz="2200" spc="35" dirty="0">
                <a:latin typeface="Arial Narrow"/>
                <a:cs typeface="Arial Narrow"/>
              </a:rPr>
              <a:t>object,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75" dirty="0">
                <a:latin typeface="Arial Narrow"/>
                <a:cs typeface="Arial Narrow"/>
              </a:rPr>
              <a:t>with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an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75" dirty="0">
                <a:latin typeface="Arial Narrow"/>
                <a:cs typeface="Arial Narrow"/>
              </a:rPr>
              <a:t>initial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80" dirty="0">
                <a:latin typeface="Arial Narrow"/>
                <a:cs typeface="Arial Narrow"/>
              </a:rPr>
              <a:t>center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50" dirty="0">
                <a:latin typeface="Arial Narrow"/>
                <a:cs typeface="Arial Narrow"/>
              </a:rPr>
              <a:t>location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30" dirty="0">
                <a:latin typeface="Arial Narrow"/>
                <a:cs typeface="Arial Narrow"/>
              </a:rPr>
              <a:t>around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-30" dirty="0">
                <a:latin typeface="Arial Narrow"/>
                <a:cs typeface="Arial Narrow"/>
              </a:rPr>
              <a:t>Nasa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-10" dirty="0">
                <a:latin typeface="Arial Narrow"/>
                <a:cs typeface="Arial Narrow"/>
              </a:rPr>
              <a:t>Johnson </a:t>
            </a:r>
            <a:r>
              <a:rPr sz="2200" spc="-490" dirty="0">
                <a:latin typeface="Arial Narrow"/>
                <a:cs typeface="Arial Narrow"/>
              </a:rPr>
              <a:t> </a:t>
            </a:r>
            <a:r>
              <a:rPr sz="2200" spc="-5" dirty="0">
                <a:latin typeface="Arial Narrow"/>
                <a:cs typeface="Arial Narrow"/>
              </a:rPr>
              <a:t>space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70" dirty="0">
                <a:latin typeface="Arial Narrow"/>
                <a:cs typeface="Arial Narrow"/>
              </a:rPr>
              <a:t>center,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50" dirty="0">
                <a:latin typeface="Arial Narrow"/>
                <a:cs typeface="Arial Narrow"/>
              </a:rPr>
              <a:t>Houston-Texas.</a:t>
            </a:r>
            <a:endParaRPr sz="2200" dirty="0">
              <a:latin typeface="Arial Narrow"/>
              <a:cs typeface="Arial Narrow"/>
            </a:endParaRPr>
          </a:p>
          <a:p>
            <a:pPr marL="241300" marR="58419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latin typeface="Arial Narrow"/>
                <a:cs typeface="Arial Narrow"/>
              </a:rPr>
              <a:t>We</a:t>
            </a:r>
            <a:r>
              <a:rPr sz="2200" spc="-75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add</a:t>
            </a:r>
            <a:r>
              <a:rPr sz="2200" spc="-10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</a:t>
            </a:r>
            <a:r>
              <a:rPr sz="2200" spc="-10" dirty="0">
                <a:latin typeface="Arial Narrow"/>
                <a:cs typeface="Arial Narrow"/>
              </a:rPr>
              <a:t> </a:t>
            </a:r>
            <a:r>
              <a:rPr sz="2200" spc="50" dirty="0">
                <a:latin typeface="Arial Narrow"/>
                <a:cs typeface="Arial Narrow"/>
              </a:rPr>
              <a:t>circle</a:t>
            </a:r>
            <a:r>
              <a:rPr sz="2200" spc="55" dirty="0">
                <a:latin typeface="Arial Narrow"/>
                <a:cs typeface="Arial Narrow"/>
              </a:rPr>
              <a:t> </a:t>
            </a:r>
            <a:r>
              <a:rPr sz="2200" spc="-20" dirty="0">
                <a:latin typeface="Arial Narrow"/>
                <a:cs typeface="Arial Narrow"/>
              </a:rPr>
              <a:t>on</a:t>
            </a:r>
            <a:r>
              <a:rPr sz="2200" spc="-15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110" dirty="0">
                <a:latin typeface="Arial Narrow"/>
                <a:cs typeface="Arial Narrow"/>
              </a:rPr>
              <a:t> </a:t>
            </a:r>
            <a:r>
              <a:rPr sz="2200" spc="-90" dirty="0">
                <a:latin typeface="Arial Narrow"/>
                <a:cs typeface="Arial Narrow"/>
              </a:rPr>
              <a:t>map</a:t>
            </a:r>
            <a:r>
              <a:rPr sz="2200" spc="-85" dirty="0">
                <a:latin typeface="Arial Narrow"/>
                <a:cs typeface="Arial Narrow"/>
              </a:rPr>
              <a:t> </a:t>
            </a:r>
            <a:r>
              <a:rPr sz="2200" spc="195" dirty="0">
                <a:latin typeface="Arial Narrow"/>
                <a:cs typeface="Arial Narrow"/>
              </a:rPr>
              <a:t>for </a:t>
            </a:r>
            <a:r>
              <a:rPr sz="2200" spc="-25" dirty="0">
                <a:latin typeface="Arial Narrow"/>
                <a:cs typeface="Arial Narrow"/>
              </a:rPr>
              <a:t>each</a:t>
            </a:r>
            <a:r>
              <a:rPr sz="2200" spc="450" dirty="0">
                <a:latin typeface="Arial Narrow"/>
                <a:cs typeface="Arial Narrow"/>
              </a:rPr>
              <a:t> </a:t>
            </a:r>
            <a:r>
              <a:rPr sz="2200" spc="15" dirty="0">
                <a:latin typeface="Arial Narrow"/>
                <a:cs typeface="Arial Narrow"/>
              </a:rPr>
              <a:t>lunch  </a:t>
            </a:r>
            <a:r>
              <a:rPr sz="2200" spc="105" dirty="0">
                <a:latin typeface="Arial Narrow"/>
                <a:cs typeface="Arial Narrow"/>
              </a:rPr>
              <a:t>site  </a:t>
            </a:r>
            <a:r>
              <a:rPr sz="2200" spc="85" dirty="0">
                <a:latin typeface="Arial Narrow"/>
                <a:cs typeface="Arial Narrow"/>
              </a:rPr>
              <a:t>from  </a:t>
            </a:r>
            <a:r>
              <a:rPr sz="2200" spc="105" dirty="0">
                <a:latin typeface="Arial Narrow"/>
                <a:cs typeface="Arial Narrow"/>
              </a:rPr>
              <a:t>the  </a:t>
            </a:r>
            <a:r>
              <a:rPr sz="2200" spc="100" dirty="0">
                <a:latin typeface="Arial Narrow"/>
                <a:cs typeface="Arial Narrow"/>
              </a:rPr>
              <a:t>dataset </a:t>
            </a:r>
            <a:r>
              <a:rPr sz="2200" spc="35" dirty="0">
                <a:latin typeface="Arial Narrow"/>
                <a:cs typeface="Arial Narrow"/>
              </a:rPr>
              <a:t>by  </a:t>
            </a:r>
            <a:r>
              <a:rPr sz="2200" spc="60" dirty="0">
                <a:latin typeface="Arial Narrow"/>
                <a:cs typeface="Arial Narrow"/>
              </a:rPr>
              <a:t>creating  </a:t>
            </a:r>
            <a:r>
              <a:rPr sz="2200" spc="-15" dirty="0">
                <a:latin typeface="Arial Narrow"/>
                <a:cs typeface="Arial Narrow"/>
              </a:rPr>
              <a:t>a</a:t>
            </a:r>
            <a:r>
              <a:rPr sz="2200" spc="470" dirty="0">
                <a:latin typeface="Arial Narrow"/>
                <a:cs typeface="Arial Narrow"/>
              </a:rPr>
              <a:t> </a:t>
            </a:r>
            <a:r>
              <a:rPr sz="2200" spc="45" dirty="0">
                <a:latin typeface="Arial Narrow"/>
                <a:cs typeface="Arial Narrow"/>
              </a:rPr>
              <a:t>folium </a:t>
            </a:r>
            <a:r>
              <a:rPr sz="2200" spc="50" dirty="0">
                <a:latin typeface="Arial Narrow"/>
                <a:cs typeface="Arial Narrow"/>
              </a:rPr>
              <a:t> circle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and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45" dirty="0">
                <a:latin typeface="Arial Narrow"/>
                <a:cs typeface="Arial Narrow"/>
              </a:rPr>
              <a:t>folium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45" dirty="0">
                <a:latin typeface="Arial Narrow"/>
                <a:cs typeface="Arial Narrow"/>
              </a:rPr>
              <a:t>marker,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-20" dirty="0">
                <a:latin typeface="Arial Narrow"/>
                <a:cs typeface="Arial Narrow"/>
              </a:rPr>
              <a:t>now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10" dirty="0">
                <a:latin typeface="Arial Narrow"/>
                <a:cs typeface="Arial Narrow"/>
              </a:rPr>
              <a:t>lunch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sites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70" dirty="0">
                <a:latin typeface="Arial Narrow"/>
                <a:cs typeface="Arial Narrow"/>
              </a:rPr>
              <a:t>are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5" dirty="0">
                <a:latin typeface="Arial Narrow"/>
                <a:cs typeface="Arial Narrow"/>
              </a:rPr>
              <a:t>marked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-20" dirty="0">
                <a:latin typeface="Arial Narrow"/>
                <a:cs typeface="Arial Narrow"/>
              </a:rPr>
              <a:t>on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-90" dirty="0">
                <a:latin typeface="Arial Narrow"/>
                <a:cs typeface="Arial Narrow"/>
              </a:rPr>
              <a:t>map</a:t>
            </a:r>
            <a:r>
              <a:rPr sz="2200" spc="-60" dirty="0">
                <a:latin typeface="Arial Narrow"/>
                <a:cs typeface="Arial Narrow"/>
              </a:rPr>
              <a:t> </a:t>
            </a:r>
            <a:r>
              <a:rPr sz="2200" spc="-25" dirty="0">
                <a:latin typeface="Arial Narrow"/>
                <a:cs typeface="Arial Narrow"/>
              </a:rPr>
              <a:t>which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-40" dirty="0">
                <a:latin typeface="Arial Narrow"/>
                <a:cs typeface="Arial Narrow"/>
              </a:rPr>
              <a:t>means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-25" dirty="0">
                <a:latin typeface="Arial Narrow"/>
                <a:cs typeface="Arial Narrow"/>
              </a:rPr>
              <a:t>we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-30" dirty="0">
                <a:latin typeface="Arial Narrow"/>
                <a:cs typeface="Arial Narrow"/>
              </a:rPr>
              <a:t>can </a:t>
            </a:r>
            <a:r>
              <a:rPr sz="2200" spc="-490" dirty="0">
                <a:latin typeface="Arial Narrow"/>
                <a:cs typeface="Arial Narrow"/>
              </a:rPr>
              <a:t> </a:t>
            </a:r>
            <a:r>
              <a:rPr sz="2200" spc="20" dirty="0">
                <a:latin typeface="Arial Narrow"/>
                <a:cs typeface="Arial Narrow"/>
              </a:rPr>
              <a:t>see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-20" dirty="0">
                <a:latin typeface="Arial Narrow"/>
                <a:cs typeface="Arial Narrow"/>
              </a:rPr>
              <a:t>which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one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50" dirty="0">
                <a:latin typeface="Arial Narrow"/>
                <a:cs typeface="Arial Narrow"/>
              </a:rPr>
              <a:t>is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45" dirty="0">
                <a:latin typeface="Arial Narrow"/>
                <a:cs typeface="Arial Narrow"/>
              </a:rPr>
              <a:t>proximate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165" dirty="0">
                <a:latin typeface="Arial Narrow"/>
                <a:cs typeface="Arial Narrow"/>
              </a:rPr>
              <a:t>to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45" dirty="0">
                <a:latin typeface="Arial Narrow"/>
                <a:cs typeface="Arial Narrow"/>
              </a:rPr>
              <a:t> </a:t>
            </a:r>
            <a:r>
              <a:rPr sz="2200" spc="75" dirty="0">
                <a:latin typeface="Arial Narrow"/>
                <a:cs typeface="Arial Narrow"/>
              </a:rPr>
              <a:t>equator</a:t>
            </a:r>
            <a:r>
              <a:rPr sz="2200" spc="310" dirty="0">
                <a:latin typeface="Arial Narrow"/>
                <a:cs typeface="Arial Narrow"/>
              </a:rPr>
              <a:t> </a:t>
            </a:r>
            <a:r>
              <a:rPr sz="2200" spc="35" dirty="0">
                <a:latin typeface="Arial Narrow"/>
                <a:cs typeface="Arial Narrow"/>
              </a:rPr>
              <a:t>line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114" dirty="0">
                <a:latin typeface="Arial Narrow"/>
                <a:cs typeface="Arial Narrow"/>
              </a:rPr>
              <a:t>or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30" dirty="0">
                <a:latin typeface="Arial Narrow"/>
                <a:cs typeface="Arial Narrow"/>
              </a:rPr>
              <a:t>close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165" dirty="0">
                <a:latin typeface="Arial Narrow"/>
                <a:cs typeface="Arial Narrow"/>
              </a:rPr>
              <a:t>to</a:t>
            </a:r>
            <a:r>
              <a:rPr sz="2200" spc="345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40" dirty="0">
                <a:latin typeface="Arial Narrow"/>
                <a:cs typeface="Arial Narrow"/>
              </a:rPr>
              <a:t>coastline.</a:t>
            </a:r>
            <a:endParaRPr sz="2200" dirty="0">
              <a:latin typeface="Arial Narrow"/>
              <a:cs typeface="Arial Narrow"/>
            </a:endParaRPr>
          </a:p>
          <a:p>
            <a:pPr marL="241300" marR="135890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latin typeface="Arial Narrow"/>
                <a:cs typeface="Arial Narrow"/>
              </a:rPr>
              <a:t>In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90" dirty="0">
                <a:latin typeface="Arial Narrow"/>
                <a:cs typeface="Arial Narrow"/>
              </a:rPr>
              <a:t>order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165" dirty="0">
                <a:latin typeface="Arial Narrow"/>
                <a:cs typeface="Arial Narrow"/>
              </a:rPr>
              <a:t>to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20" dirty="0">
                <a:latin typeface="Arial Narrow"/>
                <a:cs typeface="Arial Narrow"/>
              </a:rPr>
              <a:t>mark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85" dirty="0">
                <a:latin typeface="Arial Narrow"/>
                <a:cs typeface="Arial Narrow"/>
              </a:rPr>
              <a:t>success/failure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15" dirty="0">
                <a:latin typeface="Arial Narrow"/>
                <a:cs typeface="Arial Narrow"/>
              </a:rPr>
              <a:t>lunches,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-25" dirty="0">
                <a:latin typeface="Arial Narrow"/>
                <a:cs typeface="Arial Narrow"/>
              </a:rPr>
              <a:t>we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85" dirty="0">
                <a:latin typeface="Arial Narrow"/>
                <a:cs typeface="Arial Narrow"/>
              </a:rPr>
              <a:t>create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50" dirty="0">
                <a:latin typeface="Arial Narrow"/>
                <a:cs typeface="Arial Narrow"/>
              </a:rPr>
              <a:t>marker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-20" dirty="0">
                <a:latin typeface="Arial Narrow"/>
                <a:cs typeface="Arial Narrow"/>
              </a:rPr>
              <a:t>on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-90" dirty="0">
                <a:latin typeface="Arial Narrow"/>
                <a:cs typeface="Arial Narrow"/>
              </a:rPr>
              <a:t>map</a:t>
            </a:r>
            <a:r>
              <a:rPr sz="2200" spc="-60" dirty="0">
                <a:latin typeface="Arial Narrow"/>
                <a:cs typeface="Arial Narrow"/>
              </a:rPr>
              <a:t> </a:t>
            </a:r>
            <a:r>
              <a:rPr sz="2200" spc="195" dirty="0">
                <a:latin typeface="Arial Narrow"/>
                <a:cs typeface="Arial Narrow"/>
              </a:rPr>
              <a:t>for</a:t>
            </a:r>
            <a:r>
              <a:rPr sz="2200" spc="345" dirty="0">
                <a:latin typeface="Arial Narrow"/>
                <a:cs typeface="Arial Narrow"/>
              </a:rPr>
              <a:t> </a:t>
            </a:r>
            <a:r>
              <a:rPr sz="2200" spc="-25" dirty="0">
                <a:latin typeface="Arial Narrow"/>
                <a:cs typeface="Arial Narrow"/>
              </a:rPr>
              <a:t>each </a:t>
            </a:r>
            <a:r>
              <a:rPr sz="2200" spc="-20" dirty="0">
                <a:latin typeface="Arial Narrow"/>
                <a:cs typeface="Arial Narrow"/>
              </a:rPr>
              <a:t> </a:t>
            </a:r>
            <a:r>
              <a:rPr sz="2200" spc="15" dirty="0">
                <a:latin typeface="Arial Narrow"/>
                <a:cs typeface="Arial Narrow"/>
              </a:rPr>
              <a:t>lunch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65" dirty="0">
                <a:latin typeface="Arial Narrow"/>
                <a:cs typeface="Arial Narrow"/>
              </a:rPr>
              <a:t>record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85" dirty="0">
                <a:latin typeface="Arial Narrow"/>
                <a:cs typeface="Arial Narrow"/>
              </a:rPr>
              <a:t>from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85" dirty="0">
                <a:latin typeface="Arial Narrow"/>
                <a:cs typeface="Arial Narrow"/>
              </a:rPr>
              <a:t>dataset,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35" dirty="0">
                <a:latin typeface="Arial Narrow"/>
                <a:cs typeface="Arial Narrow"/>
              </a:rPr>
              <a:t>green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50" dirty="0">
                <a:latin typeface="Arial Narrow"/>
                <a:cs typeface="Arial Narrow"/>
              </a:rPr>
              <a:t>marker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35" dirty="0">
                <a:latin typeface="Arial Narrow"/>
                <a:cs typeface="Arial Narrow"/>
              </a:rPr>
              <a:t>indicates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</a:t>
            </a:r>
            <a:r>
              <a:rPr sz="2200" spc="360" dirty="0">
                <a:latin typeface="Arial Narrow"/>
                <a:cs typeface="Arial Narrow"/>
              </a:rPr>
              <a:t> </a:t>
            </a:r>
            <a:r>
              <a:rPr sz="2200" spc="60" dirty="0">
                <a:latin typeface="Arial Narrow"/>
                <a:cs typeface="Arial Narrow"/>
              </a:rPr>
              <a:t>successful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5" dirty="0">
                <a:latin typeface="Arial Narrow"/>
                <a:cs typeface="Arial Narrow"/>
              </a:rPr>
              <a:t>lunching</a:t>
            </a:r>
            <a:r>
              <a:rPr sz="2200" spc="310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and</a:t>
            </a:r>
            <a:r>
              <a:rPr sz="2200" spc="345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70" dirty="0">
                <a:latin typeface="Arial Narrow"/>
                <a:cs typeface="Arial Narrow"/>
              </a:rPr>
              <a:t>red </a:t>
            </a:r>
            <a:r>
              <a:rPr sz="2200" spc="-484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one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35" dirty="0">
                <a:latin typeface="Arial Narrow"/>
                <a:cs typeface="Arial Narrow"/>
              </a:rPr>
              <a:t>indicates</a:t>
            </a:r>
            <a:r>
              <a:rPr sz="2200" spc="305" dirty="0">
                <a:latin typeface="Arial Narrow"/>
                <a:cs typeface="Arial Narrow"/>
              </a:rPr>
              <a:t> </a:t>
            </a:r>
            <a:r>
              <a:rPr sz="2200" spc="90" dirty="0">
                <a:latin typeface="Arial Narrow"/>
                <a:cs typeface="Arial Narrow"/>
              </a:rPr>
              <a:t>failure,</a:t>
            </a:r>
            <a:endParaRPr sz="2200" dirty="0">
              <a:latin typeface="Arial Narrow"/>
              <a:cs typeface="Arial Narrow"/>
            </a:endParaRPr>
          </a:p>
          <a:p>
            <a:pPr marL="241300" marR="5080" indent="-228600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latin typeface="Arial Narrow"/>
                <a:cs typeface="Arial Narrow"/>
              </a:rPr>
              <a:t>we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need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165" dirty="0">
                <a:latin typeface="Arial Narrow"/>
                <a:cs typeface="Arial Narrow"/>
              </a:rPr>
              <a:t>to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60" dirty="0">
                <a:latin typeface="Arial Narrow"/>
                <a:cs typeface="Arial Narrow"/>
              </a:rPr>
              <a:t>explore</a:t>
            </a:r>
            <a:r>
              <a:rPr sz="2200" spc="310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and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40" dirty="0">
                <a:latin typeface="Arial Narrow"/>
                <a:cs typeface="Arial Narrow"/>
              </a:rPr>
              <a:t>analyze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50" dirty="0">
                <a:latin typeface="Arial Narrow"/>
                <a:cs typeface="Arial Narrow"/>
              </a:rPr>
              <a:t>proximities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165" dirty="0">
                <a:latin typeface="Arial Narrow"/>
                <a:cs typeface="Arial Narrow"/>
              </a:rPr>
              <a:t>of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10" dirty="0">
                <a:latin typeface="Arial Narrow"/>
                <a:cs typeface="Arial Narrow"/>
              </a:rPr>
              <a:t>launch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85" dirty="0">
                <a:latin typeface="Arial Narrow"/>
                <a:cs typeface="Arial Narrow"/>
              </a:rPr>
              <a:t>sites,</a:t>
            </a:r>
            <a:r>
              <a:rPr sz="2200" spc="340" dirty="0">
                <a:latin typeface="Arial Narrow"/>
                <a:cs typeface="Arial Narrow"/>
              </a:rPr>
              <a:t> </a:t>
            </a:r>
            <a:r>
              <a:rPr sz="2200" spc="-25" dirty="0">
                <a:latin typeface="Arial Narrow"/>
                <a:cs typeface="Arial Narrow"/>
              </a:rPr>
              <a:t>we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55" dirty="0">
                <a:latin typeface="Arial Narrow"/>
                <a:cs typeface="Arial Narrow"/>
              </a:rPr>
              <a:t>calculate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40" dirty="0">
                <a:latin typeface="Arial Narrow"/>
                <a:cs typeface="Arial Narrow"/>
              </a:rPr>
              <a:t>distance </a:t>
            </a:r>
            <a:r>
              <a:rPr sz="2200" spc="-490" dirty="0">
                <a:latin typeface="Arial Narrow"/>
                <a:cs typeface="Arial Narrow"/>
              </a:rPr>
              <a:t> </a:t>
            </a:r>
            <a:r>
              <a:rPr sz="2200" spc="35" dirty="0">
                <a:latin typeface="Arial Narrow"/>
                <a:cs typeface="Arial Narrow"/>
              </a:rPr>
              <a:t>between</a:t>
            </a:r>
            <a:r>
              <a:rPr sz="2200" spc="305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10" dirty="0">
                <a:latin typeface="Arial Narrow"/>
                <a:cs typeface="Arial Narrow"/>
              </a:rPr>
              <a:t>lunch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site</a:t>
            </a:r>
            <a:r>
              <a:rPr sz="2200" spc="345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and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150" dirty="0">
                <a:latin typeface="Arial Narrow"/>
                <a:cs typeface="Arial Narrow"/>
              </a:rPr>
              <a:t>its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50" dirty="0">
                <a:latin typeface="Arial Narrow"/>
                <a:cs typeface="Arial Narrow"/>
              </a:rPr>
              <a:t>proximities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and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75" dirty="0">
                <a:latin typeface="Arial Narrow"/>
                <a:cs typeface="Arial Narrow"/>
              </a:rPr>
              <a:t>then</a:t>
            </a:r>
            <a:r>
              <a:rPr sz="2200" spc="335" dirty="0">
                <a:latin typeface="Arial Narrow"/>
                <a:cs typeface="Arial Narrow"/>
              </a:rPr>
              <a:t> </a:t>
            </a:r>
            <a:r>
              <a:rPr sz="2200" spc="-25" dirty="0">
                <a:latin typeface="Arial Narrow"/>
                <a:cs typeface="Arial Narrow"/>
              </a:rPr>
              <a:t>we</a:t>
            </a:r>
            <a:r>
              <a:rPr sz="2200" spc="350" dirty="0">
                <a:latin typeface="Arial Narrow"/>
                <a:cs typeface="Arial Narrow"/>
              </a:rPr>
              <a:t> </a:t>
            </a:r>
            <a:r>
              <a:rPr sz="2200" spc="45" dirty="0">
                <a:latin typeface="Arial Narrow"/>
                <a:cs typeface="Arial Narrow"/>
              </a:rPr>
              <a:t>draw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a</a:t>
            </a:r>
            <a:r>
              <a:rPr sz="2200" spc="355" dirty="0">
                <a:latin typeface="Arial Narrow"/>
                <a:cs typeface="Arial Narrow"/>
              </a:rPr>
              <a:t> </a:t>
            </a:r>
            <a:r>
              <a:rPr sz="2200" spc="45" dirty="0">
                <a:latin typeface="Arial Narrow"/>
                <a:cs typeface="Arial Narrow"/>
              </a:rPr>
              <a:t>polyline</a:t>
            </a:r>
            <a:r>
              <a:rPr sz="2200" spc="315" dirty="0">
                <a:latin typeface="Arial Narrow"/>
                <a:cs typeface="Arial Narrow"/>
              </a:rPr>
              <a:t> </a:t>
            </a:r>
            <a:r>
              <a:rPr sz="2200" spc="35" dirty="0">
                <a:latin typeface="Arial Narrow"/>
                <a:cs typeface="Arial Narrow"/>
              </a:rPr>
              <a:t>between</a:t>
            </a:r>
            <a:r>
              <a:rPr sz="2200" spc="310" dirty="0">
                <a:latin typeface="Arial Narrow"/>
                <a:cs typeface="Arial Narrow"/>
              </a:rPr>
              <a:t> </a:t>
            </a:r>
            <a:r>
              <a:rPr sz="2200" dirty="0">
                <a:latin typeface="Arial Narrow"/>
                <a:cs typeface="Arial Narrow"/>
              </a:rPr>
              <a:t>them.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FA1E4-B24A-40EC-A486-97B18A60F93B}"/>
              </a:ext>
            </a:extLst>
          </p:cNvPr>
          <p:cNvSpPr txBox="1"/>
          <p:nvPr/>
        </p:nvSpPr>
        <p:spPr>
          <a:xfrm>
            <a:off x="381000" y="6172200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https://github.com/GaurabKundu1/IBM-Data-Science-Professional-Certificate-Appiled-Data-Science-Capstone-Project/blob/main/lab_jupyter_launch_site_location.ipynb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482674"/>
            <a:ext cx="11362690" cy="4772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65" dirty="0">
                <a:solidFill>
                  <a:srgbClr val="292929"/>
                </a:solidFill>
                <a:latin typeface="Arial Narrow"/>
                <a:cs typeface="Arial Narrow"/>
              </a:rPr>
              <a:t>Now</a:t>
            </a:r>
            <a:r>
              <a:rPr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150" dirty="0">
                <a:solidFill>
                  <a:srgbClr val="292929"/>
                </a:solidFill>
                <a:latin typeface="Arial Narrow"/>
                <a:cs typeface="Arial Narrow"/>
              </a:rPr>
              <a:t>that</a:t>
            </a:r>
            <a:r>
              <a:rPr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-20" dirty="0">
                <a:solidFill>
                  <a:srgbClr val="292929"/>
                </a:solidFill>
                <a:latin typeface="Arial Narrow"/>
                <a:cs typeface="Arial Narrow"/>
              </a:rPr>
              <a:t>we</a:t>
            </a:r>
            <a:r>
              <a:rPr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45" dirty="0">
                <a:solidFill>
                  <a:srgbClr val="292929"/>
                </a:solidFill>
                <a:latin typeface="Arial Narrow"/>
                <a:cs typeface="Arial Narrow"/>
              </a:rPr>
              <a:t>finished</a:t>
            </a:r>
            <a:r>
              <a:rPr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90" dirty="0">
                <a:solidFill>
                  <a:srgbClr val="292929"/>
                </a:solidFill>
                <a:latin typeface="Arial Narrow"/>
                <a:cs typeface="Arial Narrow"/>
              </a:rPr>
              <a:t>exploratory</a:t>
            </a:r>
            <a:r>
              <a:rPr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35" dirty="0">
                <a:solidFill>
                  <a:srgbClr val="292929"/>
                </a:solidFill>
                <a:latin typeface="Arial Narrow"/>
                <a:cs typeface="Arial Narrow"/>
              </a:rPr>
              <a:t>analysis,</a:t>
            </a:r>
            <a:r>
              <a:rPr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95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90" dirty="0">
                <a:solidFill>
                  <a:srgbClr val="292929"/>
                </a:solidFill>
                <a:latin typeface="Arial Narrow"/>
                <a:cs typeface="Arial Narrow"/>
              </a:rPr>
              <a:t>next</a:t>
            </a:r>
            <a:r>
              <a:rPr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90" dirty="0">
                <a:solidFill>
                  <a:srgbClr val="292929"/>
                </a:solidFill>
                <a:latin typeface="Arial Narrow"/>
                <a:cs typeface="Arial Narrow"/>
              </a:rPr>
              <a:t>step</a:t>
            </a:r>
            <a:r>
              <a:rPr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50" dirty="0">
                <a:solidFill>
                  <a:srgbClr val="292929"/>
                </a:solidFill>
                <a:latin typeface="Arial Narrow"/>
                <a:cs typeface="Arial Narrow"/>
              </a:rPr>
              <a:t>is</a:t>
            </a:r>
            <a:r>
              <a:rPr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155" dirty="0">
                <a:solidFill>
                  <a:srgbClr val="292929"/>
                </a:solidFill>
                <a:latin typeface="Arial Narrow"/>
                <a:cs typeface="Arial Narrow"/>
              </a:rPr>
              <a:t>to</a:t>
            </a:r>
            <a:r>
              <a:rPr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35" dirty="0">
                <a:solidFill>
                  <a:srgbClr val="292929"/>
                </a:solidFill>
                <a:latin typeface="Arial Narrow"/>
                <a:cs typeface="Arial Narrow"/>
              </a:rPr>
              <a:t>determine</a:t>
            </a:r>
            <a:r>
              <a:rPr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65" dirty="0">
                <a:solidFill>
                  <a:srgbClr val="292929"/>
                </a:solidFill>
                <a:latin typeface="Arial Narrow"/>
                <a:cs typeface="Arial Narrow"/>
              </a:rPr>
              <a:t>training</a:t>
            </a:r>
            <a:r>
              <a:rPr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55" dirty="0">
                <a:solidFill>
                  <a:srgbClr val="292929"/>
                </a:solidFill>
                <a:latin typeface="Arial Narrow"/>
                <a:cs typeface="Arial Narrow"/>
              </a:rPr>
              <a:t>labels</a:t>
            </a:r>
            <a:r>
              <a:rPr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25" dirty="0">
                <a:solidFill>
                  <a:srgbClr val="292929"/>
                </a:solidFill>
                <a:latin typeface="Arial Narrow"/>
                <a:cs typeface="Arial Narrow"/>
              </a:rPr>
              <a:t>build</a:t>
            </a:r>
            <a:r>
              <a:rPr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-10" dirty="0">
                <a:solidFill>
                  <a:srgbClr val="292929"/>
                </a:solidFill>
                <a:latin typeface="Arial Narrow"/>
                <a:cs typeface="Arial Narrow"/>
              </a:rPr>
              <a:t>a</a:t>
            </a:r>
            <a:endParaRPr dirty="0">
              <a:latin typeface="Arial Narrow"/>
              <a:cs typeface="Arial Narrow"/>
            </a:endParaRPr>
          </a:p>
          <a:p>
            <a:pPr marL="241300">
              <a:lnSpc>
                <a:spcPts val="2280"/>
              </a:lnSpc>
            </a:pPr>
            <a:r>
              <a:rPr spc="75" dirty="0">
                <a:solidFill>
                  <a:srgbClr val="292929"/>
                </a:solidFill>
                <a:latin typeface="Arial Narrow"/>
                <a:cs typeface="Arial Narrow"/>
              </a:rPr>
              <a:t>predictor</a:t>
            </a:r>
            <a:r>
              <a:rPr spc="29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10" dirty="0">
                <a:solidFill>
                  <a:srgbClr val="292929"/>
                </a:solidFill>
                <a:latin typeface="Arial Narrow"/>
                <a:cs typeface="Arial Narrow"/>
              </a:rPr>
              <a:t>using</a:t>
            </a:r>
            <a:r>
              <a:rPr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-45" dirty="0">
                <a:solidFill>
                  <a:srgbClr val="292929"/>
                </a:solidFill>
                <a:latin typeface="Arial Narrow"/>
                <a:cs typeface="Arial Narrow"/>
              </a:rPr>
              <a:t>machine</a:t>
            </a:r>
            <a:r>
              <a:rPr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40" dirty="0">
                <a:solidFill>
                  <a:srgbClr val="292929"/>
                </a:solidFill>
                <a:latin typeface="Arial Narrow"/>
                <a:cs typeface="Arial Narrow"/>
              </a:rPr>
              <a:t>learning</a:t>
            </a:r>
            <a:r>
              <a:rPr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40" dirty="0">
                <a:solidFill>
                  <a:srgbClr val="292929"/>
                </a:solidFill>
                <a:latin typeface="Arial Narrow"/>
                <a:cs typeface="Arial Narrow"/>
              </a:rPr>
              <a:t>algorithms.</a:t>
            </a:r>
            <a:endParaRPr dirty="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spcBef>
                <a:spcPts val="11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35" dirty="0">
                <a:solidFill>
                  <a:srgbClr val="292929"/>
                </a:solidFill>
                <a:latin typeface="Calibri"/>
                <a:cs typeface="Calibri"/>
              </a:rPr>
              <a:t>after</a:t>
            </a:r>
            <a:r>
              <a:rPr spc="3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65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45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pc="3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92929"/>
                </a:solidFill>
                <a:latin typeface="Calibri"/>
                <a:cs typeface="Calibri"/>
              </a:rPr>
              <a:t>‘Class’</a:t>
            </a:r>
            <a:r>
              <a:rPr spc="3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150" dirty="0">
                <a:solidFill>
                  <a:srgbClr val="292929"/>
                </a:solidFill>
                <a:latin typeface="Calibri"/>
                <a:cs typeface="Calibri"/>
              </a:rPr>
              <a:t>column</a:t>
            </a:r>
            <a:r>
              <a:rPr spc="3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3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pc="3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45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pc="3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45" dirty="0">
                <a:solidFill>
                  <a:srgbClr val="292929"/>
                </a:solidFill>
                <a:latin typeface="Calibri"/>
                <a:cs typeface="Calibri"/>
              </a:rPr>
              <a:t>label,</a:t>
            </a:r>
            <a:r>
              <a:rPr spc="3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75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pc="3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60" dirty="0">
                <a:solidFill>
                  <a:srgbClr val="292929"/>
                </a:solidFill>
                <a:latin typeface="Calibri"/>
                <a:cs typeface="Calibri"/>
              </a:rPr>
              <a:t>thing</a:t>
            </a:r>
            <a:r>
              <a:rPr spc="3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pc="3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155" dirty="0">
                <a:solidFill>
                  <a:srgbClr val="292929"/>
                </a:solidFill>
                <a:latin typeface="Calibri"/>
                <a:cs typeface="Calibri"/>
              </a:rPr>
              <a:t>do</a:t>
            </a:r>
            <a:r>
              <a:rPr spc="3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2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pc="3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85" dirty="0">
                <a:solidFill>
                  <a:srgbClr val="292929"/>
                </a:solidFill>
                <a:latin typeface="Calibri"/>
                <a:cs typeface="Calibri"/>
              </a:rPr>
              <a:t>normalizing</a:t>
            </a:r>
            <a:r>
              <a:rPr spc="3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45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pc="3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pc="-60" dirty="0">
                <a:solidFill>
                  <a:srgbClr val="292929"/>
                </a:solidFill>
                <a:latin typeface="Calibri"/>
                <a:cs typeface="Calibri"/>
              </a:rPr>
              <a:t>data.</a:t>
            </a:r>
            <a:endParaRPr dirty="0">
              <a:latin typeface="Calibri"/>
              <a:cs typeface="Calibri"/>
            </a:endParaRPr>
          </a:p>
          <a:p>
            <a:pPr marL="241300" indent="-228600">
              <a:lnSpc>
                <a:spcPts val="2280"/>
              </a:lnSpc>
              <a:spcBef>
                <a:spcPts val="11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75" dirty="0">
                <a:solidFill>
                  <a:srgbClr val="292929"/>
                </a:solidFill>
                <a:latin typeface="Arial Narrow"/>
                <a:cs typeface="Arial Narrow"/>
              </a:rPr>
              <a:t>We</a:t>
            </a:r>
            <a:r>
              <a:rPr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110" dirty="0">
                <a:solidFill>
                  <a:srgbClr val="292929"/>
                </a:solidFill>
                <a:latin typeface="Arial Narrow"/>
                <a:cs typeface="Arial Narrow"/>
              </a:rPr>
              <a:t>split</a:t>
            </a:r>
            <a:r>
              <a:rPr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20" dirty="0">
                <a:solidFill>
                  <a:srgbClr val="292929"/>
                </a:solidFill>
                <a:latin typeface="Arial Narrow"/>
                <a:cs typeface="Arial Narrow"/>
              </a:rPr>
              <a:t>normalized</a:t>
            </a:r>
            <a:r>
              <a:rPr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65" dirty="0">
                <a:solidFill>
                  <a:srgbClr val="292929"/>
                </a:solidFill>
                <a:latin typeface="Arial Narrow"/>
                <a:cs typeface="Arial Narrow"/>
              </a:rPr>
              <a:t>data</a:t>
            </a:r>
            <a:r>
              <a:rPr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75" dirty="0">
                <a:solidFill>
                  <a:srgbClr val="292929"/>
                </a:solidFill>
                <a:latin typeface="Arial Narrow"/>
                <a:cs typeface="Arial Narrow"/>
              </a:rPr>
              <a:t>into</a:t>
            </a:r>
            <a:r>
              <a:rPr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170" dirty="0">
                <a:solidFill>
                  <a:srgbClr val="292929"/>
                </a:solidFill>
                <a:latin typeface="Arial Narrow"/>
                <a:cs typeface="Arial Narrow"/>
              </a:rPr>
              <a:t>test/train</a:t>
            </a:r>
            <a:r>
              <a:rPr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pc="90" dirty="0">
                <a:solidFill>
                  <a:srgbClr val="292929"/>
                </a:solidFill>
                <a:latin typeface="Arial Narrow"/>
                <a:cs typeface="Arial Narrow"/>
              </a:rPr>
              <a:t>sets,</a:t>
            </a:r>
            <a:r>
              <a:rPr spc="29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dirty="0">
                <a:latin typeface="Arial Narrow"/>
                <a:cs typeface="Arial Narrow"/>
              </a:rPr>
              <a:t>The</a:t>
            </a:r>
            <a:r>
              <a:rPr spc="325" dirty="0">
                <a:latin typeface="Arial Narrow"/>
                <a:cs typeface="Arial Narrow"/>
              </a:rPr>
              <a:t> </a:t>
            </a:r>
            <a:r>
              <a:rPr spc="65" dirty="0">
                <a:latin typeface="Arial Narrow"/>
                <a:cs typeface="Arial Narrow"/>
              </a:rPr>
              <a:t>training</a:t>
            </a:r>
            <a:r>
              <a:rPr spc="325" dirty="0">
                <a:latin typeface="Arial Narrow"/>
                <a:cs typeface="Arial Narrow"/>
              </a:rPr>
              <a:t> </a:t>
            </a:r>
            <a:r>
              <a:rPr spc="65" dirty="0">
                <a:latin typeface="Arial Narrow"/>
                <a:cs typeface="Arial Narrow"/>
              </a:rPr>
              <a:t>data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50" dirty="0">
                <a:latin typeface="Arial Narrow"/>
                <a:cs typeface="Arial Narrow"/>
              </a:rPr>
              <a:t>is</a:t>
            </a:r>
            <a:r>
              <a:rPr spc="320" dirty="0">
                <a:latin typeface="Arial Narrow"/>
                <a:cs typeface="Arial Narrow"/>
              </a:rPr>
              <a:t> </a:t>
            </a:r>
            <a:r>
              <a:rPr spc="5" dirty="0">
                <a:latin typeface="Arial Narrow"/>
                <a:cs typeface="Arial Narrow"/>
              </a:rPr>
              <a:t>divided</a:t>
            </a:r>
            <a:r>
              <a:rPr spc="315" dirty="0">
                <a:latin typeface="Arial Narrow"/>
                <a:cs typeface="Arial Narrow"/>
              </a:rPr>
              <a:t> </a:t>
            </a:r>
            <a:r>
              <a:rPr spc="75" dirty="0">
                <a:latin typeface="Arial Narrow"/>
                <a:cs typeface="Arial Narrow"/>
              </a:rPr>
              <a:t>into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50" dirty="0">
                <a:latin typeface="Arial Narrow"/>
                <a:cs typeface="Arial Narrow"/>
              </a:rPr>
              <a:t>validation</a:t>
            </a:r>
            <a:r>
              <a:rPr spc="320" dirty="0">
                <a:latin typeface="Arial Narrow"/>
                <a:cs typeface="Arial Narrow"/>
              </a:rPr>
              <a:t> </a:t>
            </a:r>
            <a:r>
              <a:rPr spc="50" dirty="0">
                <a:latin typeface="Arial Narrow"/>
                <a:cs typeface="Arial Narrow"/>
              </a:rPr>
              <a:t>data,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-10" dirty="0">
                <a:latin typeface="Arial Narrow"/>
                <a:cs typeface="Arial Narrow"/>
              </a:rPr>
              <a:t>a</a:t>
            </a:r>
            <a:r>
              <a:rPr spc="325" dirty="0">
                <a:latin typeface="Arial Narrow"/>
                <a:cs typeface="Arial Narrow"/>
              </a:rPr>
              <a:t> </a:t>
            </a:r>
            <a:r>
              <a:rPr spc="-5" dirty="0">
                <a:latin typeface="Arial Narrow"/>
                <a:cs typeface="Arial Narrow"/>
              </a:rPr>
              <a:t>second</a:t>
            </a:r>
            <a:endParaRPr dirty="0">
              <a:latin typeface="Arial Narrow"/>
              <a:cs typeface="Arial Narrow"/>
            </a:endParaRPr>
          </a:p>
          <a:p>
            <a:pPr marL="241300">
              <a:lnSpc>
                <a:spcPts val="2280"/>
              </a:lnSpc>
            </a:pPr>
            <a:r>
              <a:rPr spc="125" dirty="0">
                <a:latin typeface="Arial Narrow"/>
                <a:cs typeface="Arial Narrow"/>
              </a:rPr>
              <a:t>set</a:t>
            </a:r>
            <a:r>
              <a:rPr spc="300" dirty="0">
                <a:latin typeface="Arial Narrow"/>
                <a:cs typeface="Arial Narrow"/>
              </a:rPr>
              <a:t> </a:t>
            </a:r>
            <a:r>
              <a:rPr spc="5" dirty="0">
                <a:latin typeface="Arial Narrow"/>
                <a:cs typeface="Arial Narrow"/>
              </a:rPr>
              <a:t>used</a:t>
            </a:r>
            <a:r>
              <a:rPr spc="305" dirty="0">
                <a:latin typeface="Arial Narrow"/>
                <a:cs typeface="Arial Narrow"/>
              </a:rPr>
              <a:t> </a:t>
            </a:r>
            <a:r>
              <a:rPr spc="180" dirty="0">
                <a:latin typeface="Arial Narrow"/>
                <a:cs typeface="Arial Narrow"/>
              </a:rPr>
              <a:t>for</a:t>
            </a:r>
            <a:r>
              <a:rPr spc="295" dirty="0">
                <a:latin typeface="Arial Narrow"/>
                <a:cs typeface="Arial Narrow"/>
              </a:rPr>
              <a:t> </a:t>
            </a:r>
            <a:r>
              <a:rPr spc="65" dirty="0">
                <a:latin typeface="Arial Narrow"/>
                <a:cs typeface="Arial Narrow"/>
              </a:rPr>
              <a:t>training</a:t>
            </a:r>
            <a:r>
              <a:rPr spc="305" dirty="0">
                <a:latin typeface="Arial Narrow"/>
                <a:cs typeface="Arial Narrow"/>
              </a:rPr>
              <a:t> </a:t>
            </a:r>
            <a:r>
              <a:rPr spc="40" dirty="0">
                <a:latin typeface="Arial Narrow"/>
                <a:cs typeface="Arial Narrow"/>
              </a:rPr>
              <a:t>data.</a:t>
            </a:r>
            <a:endParaRPr dirty="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spcBef>
                <a:spcPts val="11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35" dirty="0">
                <a:latin typeface="Arial Narrow"/>
                <a:cs typeface="Arial Narrow"/>
              </a:rPr>
              <a:t>For</a:t>
            </a:r>
            <a:r>
              <a:rPr spc="315" dirty="0">
                <a:latin typeface="Arial Narrow"/>
                <a:cs typeface="Arial Narrow"/>
              </a:rPr>
              <a:t> </a:t>
            </a:r>
            <a:r>
              <a:rPr spc="100" dirty="0">
                <a:latin typeface="Arial Narrow"/>
                <a:cs typeface="Arial Narrow"/>
              </a:rPr>
              <a:t>the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-25" dirty="0">
                <a:latin typeface="Arial Narrow"/>
                <a:cs typeface="Arial Narrow"/>
              </a:rPr>
              <a:t>model</a:t>
            </a:r>
            <a:r>
              <a:rPr spc="315" dirty="0">
                <a:latin typeface="Arial Narrow"/>
                <a:cs typeface="Arial Narrow"/>
              </a:rPr>
              <a:t> </a:t>
            </a:r>
            <a:r>
              <a:rPr spc="20" dirty="0">
                <a:latin typeface="Arial Narrow"/>
                <a:cs typeface="Arial Narrow"/>
              </a:rPr>
              <a:t>development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dirty="0">
                <a:latin typeface="Arial Narrow"/>
                <a:cs typeface="Arial Narrow"/>
              </a:rPr>
              <a:t>phase,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-20" dirty="0">
                <a:latin typeface="Arial Narrow"/>
                <a:cs typeface="Arial Narrow"/>
              </a:rPr>
              <a:t>we</a:t>
            </a:r>
            <a:r>
              <a:rPr spc="315" dirty="0">
                <a:latin typeface="Arial Narrow"/>
                <a:cs typeface="Arial Narrow"/>
              </a:rPr>
              <a:t> </a:t>
            </a:r>
            <a:r>
              <a:rPr spc="15" dirty="0">
                <a:latin typeface="Arial Narrow"/>
                <a:cs typeface="Arial Narrow"/>
              </a:rPr>
              <a:t>use</a:t>
            </a:r>
            <a:r>
              <a:rPr spc="305" dirty="0">
                <a:latin typeface="Arial Narrow"/>
                <a:cs typeface="Arial Narrow"/>
              </a:rPr>
              <a:t> </a:t>
            </a:r>
            <a:r>
              <a:rPr spc="100" dirty="0">
                <a:latin typeface="Arial Narrow"/>
                <a:cs typeface="Arial Narrow"/>
              </a:rPr>
              <a:t>the</a:t>
            </a:r>
            <a:r>
              <a:rPr spc="320" dirty="0">
                <a:latin typeface="Arial Narrow"/>
                <a:cs typeface="Arial Narrow"/>
              </a:rPr>
              <a:t> </a:t>
            </a:r>
            <a:r>
              <a:rPr spc="60" dirty="0">
                <a:latin typeface="Arial Narrow"/>
                <a:cs typeface="Arial Narrow"/>
              </a:rPr>
              <a:t>following</a:t>
            </a:r>
            <a:r>
              <a:rPr spc="295" dirty="0">
                <a:latin typeface="Arial Narrow"/>
                <a:cs typeface="Arial Narrow"/>
              </a:rPr>
              <a:t> </a:t>
            </a:r>
            <a:r>
              <a:rPr spc="40" dirty="0">
                <a:latin typeface="Arial Narrow"/>
                <a:cs typeface="Arial Narrow"/>
              </a:rPr>
              <a:t>algorithms:</a:t>
            </a:r>
            <a:endParaRPr dirty="0">
              <a:latin typeface="Arial Narrow"/>
              <a:cs typeface="Arial Narrow"/>
            </a:endParaRPr>
          </a:p>
          <a:p>
            <a:pPr marL="1270000" lvl="1" indent="-34353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1270000" algn="l"/>
                <a:tab pos="1270635" algn="l"/>
              </a:tabLst>
            </a:pPr>
            <a:r>
              <a:rPr b="0" spc="-5" dirty="0">
                <a:latin typeface="Calibri Light"/>
                <a:cs typeface="Calibri Light"/>
              </a:rPr>
              <a:t>Logistic</a:t>
            </a:r>
            <a:r>
              <a:rPr b="0" spc="-50" dirty="0">
                <a:latin typeface="Calibri Light"/>
                <a:cs typeface="Calibri Light"/>
              </a:rPr>
              <a:t> </a:t>
            </a:r>
            <a:r>
              <a:rPr b="0" spc="-10" dirty="0">
                <a:latin typeface="Calibri Light"/>
                <a:cs typeface="Calibri Light"/>
              </a:rPr>
              <a:t>regression</a:t>
            </a:r>
            <a:endParaRPr dirty="0">
              <a:latin typeface="Calibri Light"/>
              <a:cs typeface="Calibri Light"/>
            </a:endParaRPr>
          </a:p>
          <a:p>
            <a:pPr marL="1270000" lvl="1" indent="-343535">
              <a:lnSpc>
                <a:spcPct val="100000"/>
              </a:lnSpc>
              <a:spcBef>
                <a:spcPts val="1155"/>
              </a:spcBef>
              <a:buAutoNum type="arabicPeriod"/>
              <a:tabLst>
                <a:tab pos="1270000" algn="l"/>
                <a:tab pos="1270635" algn="l"/>
              </a:tabLst>
            </a:pPr>
            <a:r>
              <a:rPr b="0" dirty="0">
                <a:latin typeface="Calibri Light"/>
                <a:cs typeface="Calibri Light"/>
              </a:rPr>
              <a:t>Support</a:t>
            </a:r>
            <a:r>
              <a:rPr b="0" spc="-55" dirty="0">
                <a:latin typeface="Calibri Light"/>
                <a:cs typeface="Calibri Light"/>
              </a:rPr>
              <a:t> </a:t>
            </a:r>
            <a:r>
              <a:rPr b="0" spc="-10" dirty="0">
                <a:latin typeface="Calibri Light"/>
                <a:cs typeface="Calibri Light"/>
              </a:rPr>
              <a:t>vector</a:t>
            </a:r>
            <a:r>
              <a:rPr b="0" spc="-40" dirty="0">
                <a:latin typeface="Calibri Light"/>
                <a:cs typeface="Calibri Light"/>
              </a:rPr>
              <a:t> </a:t>
            </a:r>
            <a:r>
              <a:rPr b="0" dirty="0">
                <a:latin typeface="Calibri Light"/>
                <a:cs typeface="Calibri Light"/>
              </a:rPr>
              <a:t>machine</a:t>
            </a:r>
            <a:endParaRPr dirty="0">
              <a:latin typeface="Calibri Light"/>
              <a:cs typeface="Calibri Light"/>
            </a:endParaRPr>
          </a:p>
          <a:p>
            <a:pPr marL="1270000" lvl="1" indent="-343535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1270000" algn="l"/>
                <a:tab pos="1270635" algn="l"/>
              </a:tabLst>
            </a:pPr>
            <a:r>
              <a:rPr b="0" dirty="0">
                <a:latin typeface="Calibri Light"/>
                <a:cs typeface="Calibri Light"/>
              </a:rPr>
              <a:t>Decision</a:t>
            </a:r>
            <a:r>
              <a:rPr b="0" spc="-75" dirty="0">
                <a:latin typeface="Calibri Light"/>
                <a:cs typeface="Calibri Light"/>
              </a:rPr>
              <a:t> </a:t>
            </a:r>
            <a:r>
              <a:rPr b="0" spc="-5" dirty="0">
                <a:latin typeface="Calibri Light"/>
                <a:cs typeface="Calibri Light"/>
              </a:rPr>
              <a:t>trees</a:t>
            </a:r>
            <a:endParaRPr dirty="0">
              <a:latin typeface="Calibri Light"/>
              <a:cs typeface="Calibri Light"/>
            </a:endParaRPr>
          </a:p>
          <a:p>
            <a:pPr marL="1270000" lvl="1" indent="-343535">
              <a:lnSpc>
                <a:spcPct val="100000"/>
              </a:lnSpc>
              <a:spcBef>
                <a:spcPts val="1160"/>
              </a:spcBef>
              <a:buAutoNum type="arabicPeriod"/>
              <a:tabLst>
                <a:tab pos="1270000" algn="l"/>
                <a:tab pos="1270635" algn="l"/>
              </a:tabLst>
            </a:pPr>
            <a:r>
              <a:rPr b="0" dirty="0">
                <a:latin typeface="Calibri Light"/>
                <a:cs typeface="Calibri Light"/>
              </a:rPr>
              <a:t>K</a:t>
            </a:r>
            <a:r>
              <a:rPr b="0" spc="-20" dirty="0">
                <a:latin typeface="Calibri Light"/>
                <a:cs typeface="Calibri Light"/>
              </a:rPr>
              <a:t> </a:t>
            </a:r>
            <a:r>
              <a:rPr b="0" spc="-10" dirty="0">
                <a:latin typeface="Calibri Light"/>
                <a:cs typeface="Calibri Light"/>
              </a:rPr>
              <a:t>nearest</a:t>
            </a:r>
            <a:r>
              <a:rPr b="0" spc="-45" dirty="0">
                <a:latin typeface="Calibri Light"/>
                <a:cs typeface="Calibri Light"/>
              </a:rPr>
              <a:t> </a:t>
            </a:r>
            <a:r>
              <a:rPr b="0" dirty="0">
                <a:latin typeface="Calibri Light"/>
                <a:cs typeface="Calibri Light"/>
              </a:rPr>
              <a:t>neighbor</a:t>
            </a:r>
            <a:endParaRPr dirty="0">
              <a:latin typeface="Calibri Light"/>
              <a:cs typeface="Calibri Light"/>
            </a:endParaRPr>
          </a:p>
          <a:p>
            <a:pPr marL="241300" marR="575310" indent="-228600">
              <a:lnSpc>
                <a:spcPts val="2160"/>
              </a:lnSpc>
              <a:spcBef>
                <a:spcPts val="14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70" dirty="0">
                <a:latin typeface="Arial Narrow"/>
                <a:cs typeface="Arial Narrow"/>
              </a:rPr>
              <a:t>We</a:t>
            </a:r>
            <a:r>
              <a:rPr spc="300" dirty="0">
                <a:latin typeface="Arial Narrow"/>
                <a:cs typeface="Arial Narrow"/>
              </a:rPr>
              <a:t> </a:t>
            </a:r>
            <a:r>
              <a:rPr spc="25" dirty="0">
                <a:latin typeface="Arial Narrow"/>
                <a:cs typeface="Arial Narrow"/>
              </a:rPr>
              <a:t>build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-10" dirty="0">
                <a:latin typeface="Arial Narrow"/>
                <a:cs typeface="Arial Narrow"/>
              </a:rPr>
              <a:t>a</a:t>
            </a:r>
            <a:r>
              <a:rPr spc="315" dirty="0">
                <a:latin typeface="Arial Narrow"/>
                <a:cs typeface="Arial Narrow"/>
              </a:rPr>
              <a:t> </a:t>
            </a:r>
            <a:r>
              <a:rPr spc="55" dirty="0">
                <a:latin typeface="Arial Narrow"/>
                <a:cs typeface="Arial Narrow"/>
              </a:rPr>
              <a:t>grid</a:t>
            </a:r>
            <a:r>
              <a:rPr spc="315" dirty="0">
                <a:latin typeface="Arial Narrow"/>
                <a:cs typeface="Arial Narrow"/>
              </a:rPr>
              <a:t> </a:t>
            </a:r>
            <a:r>
              <a:rPr spc="30" dirty="0">
                <a:latin typeface="Arial Narrow"/>
                <a:cs typeface="Arial Narrow"/>
              </a:rPr>
              <a:t>search</a:t>
            </a:r>
            <a:r>
              <a:rPr spc="315" dirty="0">
                <a:latin typeface="Arial Narrow"/>
                <a:cs typeface="Arial Narrow"/>
              </a:rPr>
              <a:t> </a:t>
            </a:r>
            <a:r>
              <a:rPr spc="40" dirty="0">
                <a:latin typeface="Arial Narrow"/>
                <a:cs typeface="Arial Narrow"/>
              </a:rPr>
              <a:t>object</a:t>
            </a:r>
            <a:r>
              <a:rPr spc="320" dirty="0">
                <a:latin typeface="Arial Narrow"/>
                <a:cs typeface="Arial Narrow"/>
              </a:rPr>
              <a:t> </a:t>
            </a:r>
            <a:r>
              <a:rPr spc="180" dirty="0">
                <a:latin typeface="Arial Narrow"/>
                <a:cs typeface="Arial Narrow"/>
              </a:rPr>
              <a:t>for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-25" dirty="0">
                <a:latin typeface="Arial Narrow"/>
                <a:cs typeface="Arial Narrow"/>
              </a:rPr>
              <a:t>each</a:t>
            </a:r>
            <a:r>
              <a:rPr spc="315" dirty="0">
                <a:latin typeface="Arial Narrow"/>
                <a:cs typeface="Arial Narrow"/>
              </a:rPr>
              <a:t> </a:t>
            </a:r>
            <a:r>
              <a:rPr spc="150" dirty="0">
                <a:latin typeface="Arial Narrow"/>
                <a:cs typeface="Arial Narrow"/>
              </a:rPr>
              <a:t>of</a:t>
            </a:r>
            <a:r>
              <a:rPr spc="320" dirty="0">
                <a:latin typeface="Arial Narrow"/>
                <a:cs typeface="Arial Narrow"/>
              </a:rPr>
              <a:t> </a:t>
            </a:r>
            <a:r>
              <a:rPr spc="100" dirty="0">
                <a:latin typeface="Arial Narrow"/>
                <a:cs typeface="Arial Narrow"/>
              </a:rPr>
              <a:t>the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50" dirty="0">
                <a:latin typeface="Arial Narrow"/>
                <a:cs typeface="Arial Narrow"/>
              </a:rPr>
              <a:t>algorithms</a:t>
            </a:r>
            <a:r>
              <a:rPr spc="305" dirty="0">
                <a:latin typeface="Arial Narrow"/>
                <a:cs typeface="Arial Narrow"/>
              </a:rPr>
              <a:t> </a:t>
            </a:r>
            <a:r>
              <a:rPr spc="-15" dirty="0">
                <a:latin typeface="Arial Narrow"/>
                <a:cs typeface="Arial Narrow"/>
              </a:rPr>
              <a:t>and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220" dirty="0">
                <a:latin typeface="Arial Narrow"/>
                <a:cs typeface="Arial Narrow"/>
              </a:rPr>
              <a:t>fit</a:t>
            </a:r>
            <a:r>
              <a:rPr spc="320" dirty="0">
                <a:latin typeface="Arial Narrow"/>
                <a:cs typeface="Arial Narrow"/>
              </a:rPr>
              <a:t> </a:t>
            </a:r>
            <a:r>
              <a:rPr spc="165" dirty="0">
                <a:latin typeface="Arial Narrow"/>
                <a:cs typeface="Arial Narrow"/>
              </a:rPr>
              <a:t>it</a:t>
            </a:r>
            <a:r>
              <a:rPr spc="325" dirty="0">
                <a:latin typeface="Arial Narrow"/>
                <a:cs typeface="Arial Narrow"/>
              </a:rPr>
              <a:t> </a:t>
            </a:r>
            <a:r>
              <a:rPr spc="155" dirty="0">
                <a:latin typeface="Arial Narrow"/>
                <a:cs typeface="Arial Narrow"/>
              </a:rPr>
              <a:t>to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80" dirty="0">
                <a:latin typeface="Arial Narrow"/>
                <a:cs typeface="Arial Narrow"/>
              </a:rPr>
              <a:t>find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100" dirty="0">
                <a:latin typeface="Arial Narrow"/>
                <a:cs typeface="Arial Narrow"/>
              </a:rPr>
              <a:t>the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90" dirty="0">
                <a:latin typeface="Arial Narrow"/>
                <a:cs typeface="Arial Narrow"/>
              </a:rPr>
              <a:t>best</a:t>
            </a:r>
            <a:r>
              <a:rPr spc="315" dirty="0">
                <a:latin typeface="Arial Narrow"/>
                <a:cs typeface="Arial Narrow"/>
              </a:rPr>
              <a:t> </a:t>
            </a:r>
            <a:r>
              <a:rPr spc="55" dirty="0">
                <a:latin typeface="Arial Narrow"/>
                <a:cs typeface="Arial Narrow"/>
              </a:rPr>
              <a:t>parameters</a:t>
            </a:r>
            <a:r>
              <a:rPr spc="300" dirty="0">
                <a:latin typeface="Arial Narrow"/>
                <a:cs typeface="Arial Narrow"/>
              </a:rPr>
              <a:t> </a:t>
            </a:r>
            <a:r>
              <a:rPr spc="150" dirty="0">
                <a:latin typeface="Arial Narrow"/>
                <a:cs typeface="Arial Narrow"/>
              </a:rPr>
              <a:t>of</a:t>
            </a:r>
            <a:r>
              <a:rPr spc="315" dirty="0">
                <a:latin typeface="Arial Narrow"/>
                <a:cs typeface="Arial Narrow"/>
              </a:rPr>
              <a:t> </a:t>
            </a:r>
            <a:r>
              <a:rPr spc="100" dirty="0">
                <a:latin typeface="Arial Narrow"/>
                <a:cs typeface="Arial Narrow"/>
              </a:rPr>
              <a:t>the </a:t>
            </a:r>
            <a:r>
              <a:rPr spc="-440" dirty="0">
                <a:latin typeface="Arial Narrow"/>
                <a:cs typeface="Arial Narrow"/>
              </a:rPr>
              <a:t> </a:t>
            </a:r>
            <a:r>
              <a:rPr spc="10" dirty="0">
                <a:latin typeface="Arial Narrow"/>
                <a:cs typeface="Arial Narrow"/>
              </a:rPr>
              <a:t>model(hyper</a:t>
            </a:r>
            <a:r>
              <a:rPr spc="300" dirty="0">
                <a:latin typeface="Arial Narrow"/>
                <a:cs typeface="Arial Narrow"/>
              </a:rPr>
              <a:t> </a:t>
            </a:r>
            <a:r>
              <a:rPr spc="60" dirty="0">
                <a:latin typeface="Arial Narrow"/>
                <a:cs typeface="Arial Narrow"/>
              </a:rPr>
              <a:t>parameters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30" dirty="0">
                <a:latin typeface="Arial Narrow"/>
                <a:cs typeface="Arial Narrow"/>
              </a:rPr>
              <a:t>tuning),</a:t>
            </a:r>
            <a:r>
              <a:rPr spc="300" dirty="0">
                <a:latin typeface="Arial Narrow"/>
                <a:cs typeface="Arial Narrow"/>
              </a:rPr>
              <a:t> </a:t>
            </a:r>
            <a:r>
              <a:rPr spc="70" dirty="0">
                <a:latin typeface="Arial Narrow"/>
                <a:cs typeface="Arial Narrow"/>
              </a:rPr>
              <a:t>then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-15" dirty="0">
                <a:latin typeface="Arial Narrow"/>
                <a:cs typeface="Arial Narrow"/>
              </a:rPr>
              <a:t>we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-5" dirty="0">
                <a:latin typeface="Arial Narrow"/>
                <a:cs typeface="Arial Narrow"/>
              </a:rPr>
              <a:t>choose</a:t>
            </a:r>
            <a:r>
              <a:rPr spc="300" dirty="0">
                <a:latin typeface="Arial Narrow"/>
                <a:cs typeface="Arial Narrow"/>
              </a:rPr>
              <a:t> </a:t>
            </a:r>
            <a:r>
              <a:rPr spc="100" dirty="0">
                <a:latin typeface="Arial Narrow"/>
                <a:cs typeface="Arial Narrow"/>
              </a:rPr>
              <a:t>the</a:t>
            </a:r>
            <a:r>
              <a:rPr spc="305" dirty="0">
                <a:latin typeface="Arial Narrow"/>
                <a:cs typeface="Arial Narrow"/>
              </a:rPr>
              <a:t> </a:t>
            </a:r>
            <a:r>
              <a:rPr spc="40" dirty="0">
                <a:latin typeface="Arial Narrow"/>
                <a:cs typeface="Arial Narrow"/>
              </a:rPr>
              <a:t>most</a:t>
            </a:r>
            <a:r>
              <a:rPr spc="310" dirty="0">
                <a:latin typeface="Arial Narrow"/>
                <a:cs typeface="Arial Narrow"/>
              </a:rPr>
              <a:t> </a:t>
            </a:r>
            <a:r>
              <a:rPr spc="45" dirty="0">
                <a:latin typeface="Arial Narrow"/>
                <a:cs typeface="Arial Narrow"/>
              </a:rPr>
              <a:t>accurate</a:t>
            </a:r>
            <a:r>
              <a:rPr spc="290" dirty="0">
                <a:latin typeface="Arial Narrow"/>
                <a:cs typeface="Arial Narrow"/>
              </a:rPr>
              <a:t> </a:t>
            </a:r>
            <a:r>
              <a:rPr spc="-30" dirty="0">
                <a:latin typeface="Arial Narrow"/>
                <a:cs typeface="Arial Narrow"/>
              </a:rPr>
              <a:t>model.</a:t>
            </a:r>
            <a:endParaRPr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4179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11680" algn="l"/>
                <a:tab pos="3740785" algn="l"/>
              </a:tabLst>
            </a:pPr>
            <a:r>
              <a:rPr sz="3700" spc="95" dirty="0">
                <a:solidFill>
                  <a:srgbClr val="0A48CA"/>
                </a:solidFill>
                <a:latin typeface="Arial Narrow"/>
                <a:cs typeface="Arial Narrow"/>
              </a:rPr>
              <a:t>Predictive	</a:t>
            </a:r>
            <a:r>
              <a:rPr sz="3700" spc="100" dirty="0">
                <a:solidFill>
                  <a:srgbClr val="0A48CA"/>
                </a:solidFill>
                <a:latin typeface="Arial Narrow"/>
                <a:cs typeface="Arial Narrow"/>
              </a:rPr>
              <a:t>Analysis	</a:t>
            </a:r>
            <a:r>
              <a:rPr sz="3700" spc="65" dirty="0">
                <a:solidFill>
                  <a:srgbClr val="0A48CA"/>
                </a:solidFill>
                <a:latin typeface="Arial Narrow"/>
                <a:cs typeface="Arial Narrow"/>
              </a:rPr>
              <a:t>(Classification)</a:t>
            </a:r>
            <a:endParaRPr sz="3700">
              <a:latin typeface="Arial Narrow"/>
              <a:cs typeface="Arial Narro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51DE9-40CB-47A1-8A00-2033256A3DBC}"/>
              </a:ext>
            </a:extLst>
          </p:cNvPr>
          <p:cNvSpPr txBox="1"/>
          <p:nvPr/>
        </p:nvSpPr>
        <p:spPr>
          <a:xfrm>
            <a:off x="0" y="62546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https://github.com/GaurabKundu1/IBM-Data-Science-Professional-Certificate-Appiled-Data-Science-Capstone-Project/blob/main/SpaceX_Machine%20Learning%20Prediction_Part_5.ipynb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8809"/>
            <a:ext cx="6520180" cy="223710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Narrow"/>
                <a:cs typeface="Arial Narrow"/>
              </a:rPr>
              <a:t>Success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292929"/>
                </a:solidFill>
                <a:latin typeface="Arial Narrow"/>
                <a:cs typeface="Arial Narrow"/>
              </a:rPr>
              <a:t>rate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Arial Narrow"/>
                <a:cs typeface="Arial Narrow"/>
              </a:rPr>
              <a:t>increased</a:t>
            </a:r>
            <a:r>
              <a:rPr sz="22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 Narrow"/>
                <a:cs typeface="Arial Narrow"/>
              </a:rPr>
              <a:t>noticeably</a:t>
            </a:r>
            <a:r>
              <a:rPr sz="22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Arial Narrow"/>
                <a:cs typeface="Arial Narrow"/>
              </a:rPr>
              <a:t>from</a:t>
            </a:r>
            <a:r>
              <a:rPr sz="2200" spc="33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 Narrow"/>
                <a:cs typeface="Arial Narrow"/>
              </a:rPr>
              <a:t>2013</a:t>
            </a:r>
            <a:r>
              <a:rPr sz="2200" spc="33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Narrow"/>
                <a:cs typeface="Arial Narrow"/>
              </a:rPr>
              <a:t>on.</a:t>
            </a:r>
            <a:endParaRPr sz="2200">
              <a:latin typeface="Arial Narrow"/>
              <a:cs typeface="Arial Narrow"/>
            </a:endParaRPr>
          </a:p>
          <a:p>
            <a:pPr marL="241300" marR="5080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15" dirty="0">
                <a:solidFill>
                  <a:srgbClr val="292929"/>
                </a:solidFill>
                <a:latin typeface="Arial Narrow"/>
                <a:cs typeface="Arial Narrow"/>
              </a:rPr>
              <a:t>lunch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Arial Narrow"/>
                <a:cs typeface="Arial Narrow"/>
              </a:rPr>
              <a:t>site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14" dirty="0">
                <a:solidFill>
                  <a:srgbClr val="292929"/>
                </a:solidFill>
                <a:latin typeface="Arial Narrow"/>
                <a:cs typeface="Arial Narrow"/>
              </a:rPr>
              <a:t>orbit</a:t>
            </a:r>
            <a:r>
              <a:rPr sz="2200" spc="3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Arial Narrow"/>
                <a:cs typeface="Arial Narrow"/>
              </a:rPr>
              <a:t>type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 Narrow"/>
                <a:cs typeface="Arial Narrow"/>
              </a:rPr>
              <a:t>are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20" dirty="0">
                <a:solidFill>
                  <a:srgbClr val="292929"/>
                </a:solidFill>
                <a:latin typeface="Arial Narrow"/>
                <a:cs typeface="Arial Narrow"/>
              </a:rPr>
              <a:t>features</a:t>
            </a:r>
            <a:r>
              <a:rPr sz="22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 Narrow"/>
                <a:cs typeface="Arial Narrow"/>
              </a:rPr>
              <a:t>with</a:t>
            </a:r>
            <a:r>
              <a:rPr sz="2200" spc="3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Arial Narrow"/>
                <a:cs typeface="Arial Narrow"/>
              </a:rPr>
              <a:t>the </a:t>
            </a:r>
            <a:r>
              <a:rPr sz="2200" spc="-49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14" dirty="0">
                <a:solidFill>
                  <a:srgbClr val="292929"/>
                </a:solidFill>
                <a:latin typeface="Arial Narrow"/>
                <a:cs typeface="Arial Narrow"/>
              </a:rPr>
              <a:t>largest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292929"/>
                </a:solidFill>
                <a:latin typeface="Arial Narrow"/>
                <a:cs typeface="Arial Narrow"/>
              </a:rPr>
              <a:t>effect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Narrow"/>
                <a:cs typeface="Arial Narrow"/>
              </a:rPr>
              <a:t>on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3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Narrow"/>
                <a:cs typeface="Arial Narrow"/>
              </a:rPr>
              <a:t>outcome.</a:t>
            </a:r>
            <a:endParaRPr sz="220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 Narrow"/>
                <a:cs typeface="Arial Narrow"/>
              </a:rPr>
              <a:t>KNN</a:t>
            </a:r>
            <a:r>
              <a:rPr sz="2200" spc="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 Narrow"/>
                <a:cs typeface="Arial Narrow"/>
              </a:rPr>
              <a:t>SVM</a:t>
            </a:r>
            <a:r>
              <a:rPr sz="2200" spc="35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Narrow"/>
                <a:cs typeface="Arial Narrow"/>
              </a:rPr>
              <a:t>models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Narrow"/>
                <a:cs typeface="Arial Narrow"/>
              </a:rPr>
              <a:t>have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a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Arial Narrow"/>
                <a:cs typeface="Arial Narrow"/>
              </a:rPr>
              <a:t>validation</a:t>
            </a:r>
            <a:r>
              <a:rPr sz="22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40" dirty="0">
                <a:solidFill>
                  <a:srgbClr val="292929"/>
                </a:solidFill>
                <a:latin typeface="Arial Narrow"/>
                <a:cs typeface="Arial Narrow"/>
              </a:rPr>
              <a:t>set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 Narrow"/>
                <a:cs typeface="Arial Narrow"/>
              </a:rPr>
              <a:t>accuracy</a:t>
            </a:r>
            <a:r>
              <a:rPr sz="22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292929"/>
                </a:solidFill>
                <a:latin typeface="Arial Narrow"/>
                <a:cs typeface="Arial Narrow"/>
              </a:rPr>
              <a:t>of</a:t>
            </a:r>
            <a:endParaRPr sz="22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  <a:spcBef>
                <a:spcPts val="15"/>
              </a:spcBef>
            </a:pPr>
            <a:r>
              <a:rPr sz="2200" spc="-25" dirty="0">
                <a:solidFill>
                  <a:srgbClr val="292929"/>
                </a:solidFill>
                <a:latin typeface="Arial Narrow"/>
                <a:cs typeface="Arial Narrow"/>
              </a:rPr>
              <a:t>83%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Narrow"/>
                <a:cs typeface="Arial Narrow"/>
              </a:rPr>
              <a:t>an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Arial Narrow"/>
                <a:cs typeface="Arial Narrow"/>
              </a:rPr>
              <a:t>out</a:t>
            </a:r>
            <a:r>
              <a:rPr sz="22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292929"/>
                </a:solidFill>
                <a:latin typeface="Arial Narrow"/>
                <a:cs typeface="Arial Narrow"/>
              </a:rPr>
              <a:t>of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Narrow"/>
                <a:cs typeface="Arial Narrow"/>
              </a:rPr>
              <a:t>sample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 Narrow"/>
                <a:cs typeface="Arial Narrow"/>
              </a:rPr>
              <a:t>accuracy</a:t>
            </a:r>
            <a:r>
              <a:rPr sz="22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292929"/>
                </a:solidFill>
                <a:latin typeface="Arial Narrow"/>
                <a:cs typeface="Arial Narrow"/>
              </a:rPr>
              <a:t>of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Narrow"/>
                <a:cs typeface="Arial Narrow"/>
              </a:rPr>
              <a:t>77%.</a:t>
            </a:r>
            <a:endParaRPr sz="22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4185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20" dirty="0">
                <a:solidFill>
                  <a:srgbClr val="0A48CA"/>
                </a:solidFill>
                <a:latin typeface="Arial Narrow"/>
                <a:cs typeface="Arial Narrow"/>
              </a:rPr>
              <a:t>Results</a:t>
            </a:r>
            <a:endParaRPr sz="37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7293"/>
            <a:ext cx="63258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Flight</a:t>
            </a:r>
            <a:r>
              <a:rPr sz="3700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Number</a:t>
            </a:r>
            <a:r>
              <a:rPr sz="3700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vs.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 Launch</a:t>
            </a:r>
            <a:r>
              <a:rPr sz="3700" spc="4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Site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38655"/>
            <a:ext cx="10515600" cy="45872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069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r>
              <a:rPr sz="3700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vs.</a:t>
            </a:r>
            <a:r>
              <a:rPr sz="3700" spc="-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Launch</a:t>
            </a:r>
            <a:r>
              <a:rPr sz="3700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Site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78280"/>
            <a:ext cx="10431780" cy="4495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7293"/>
            <a:ext cx="59436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Success</a:t>
            </a:r>
            <a:r>
              <a:rPr sz="3700" spc="1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Rate</a:t>
            </a:r>
            <a:r>
              <a:rPr sz="37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vs.</a:t>
            </a:r>
            <a:r>
              <a:rPr sz="3700" spc="-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Orbit</a:t>
            </a:r>
            <a:r>
              <a:rPr sz="3700" spc="-8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5" dirty="0">
                <a:solidFill>
                  <a:srgbClr val="0A48CA"/>
                </a:solidFill>
                <a:latin typeface="Arial"/>
                <a:cs typeface="Arial"/>
              </a:rPr>
              <a:t>Type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1414272"/>
            <a:ext cx="10483596" cy="46116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7293"/>
            <a:ext cx="59994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Flight</a:t>
            </a:r>
            <a:r>
              <a:rPr sz="3700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Number</a:t>
            </a:r>
            <a:r>
              <a:rPr sz="3700" spc="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vs.</a:t>
            </a:r>
            <a:r>
              <a:rPr sz="3700" spc="-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Orbit</a:t>
            </a:r>
            <a:r>
              <a:rPr sz="3700" spc="-6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5" dirty="0">
                <a:solidFill>
                  <a:srgbClr val="0A48CA"/>
                </a:solidFill>
                <a:latin typeface="Arial"/>
                <a:cs typeface="Arial"/>
              </a:rPr>
              <a:t>Type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24000"/>
            <a:ext cx="10561320" cy="42062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60016"/>
            <a:ext cx="2734945" cy="259270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46281" y="6464985"/>
            <a:ext cx="1663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15125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Outline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7293"/>
            <a:ext cx="47447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r>
              <a:rPr sz="3700" spc="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vs.</a:t>
            </a:r>
            <a:r>
              <a:rPr sz="3700" spc="-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Orbit</a:t>
            </a:r>
            <a:r>
              <a:rPr sz="3700" spc="-7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5" dirty="0">
                <a:solidFill>
                  <a:srgbClr val="0A48CA"/>
                </a:solidFill>
                <a:latin typeface="Arial"/>
                <a:cs typeface="Arial"/>
              </a:rPr>
              <a:t>Type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560575"/>
            <a:ext cx="10477500" cy="40065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62191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Launch</a:t>
            </a:r>
            <a:r>
              <a:rPr sz="3700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Success</a:t>
            </a:r>
            <a:r>
              <a:rPr sz="3700" spc="-6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60" dirty="0">
                <a:solidFill>
                  <a:srgbClr val="0A48CA"/>
                </a:solidFill>
                <a:latin typeface="Arial"/>
                <a:cs typeface="Arial"/>
              </a:rPr>
              <a:t>Yearly</a:t>
            </a:r>
            <a:r>
              <a:rPr sz="3700" spc="-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30" dirty="0">
                <a:solidFill>
                  <a:srgbClr val="0A48CA"/>
                </a:solidFill>
                <a:latin typeface="Arial"/>
                <a:cs typeface="Arial"/>
              </a:rPr>
              <a:t>Trend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5319" y="1473708"/>
            <a:ext cx="10591800" cy="4979035"/>
            <a:chOff x="655319" y="1473708"/>
            <a:chExt cx="10591800" cy="4979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59" y="1473708"/>
              <a:ext cx="10576560" cy="1828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59" y="3336036"/>
              <a:ext cx="10576560" cy="8686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319" y="4174236"/>
              <a:ext cx="10591800" cy="227837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7771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All</a:t>
            </a:r>
            <a:r>
              <a:rPr sz="3700" spc="-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Launch</a:t>
            </a:r>
            <a:r>
              <a:rPr sz="3700" spc="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Site</a:t>
            </a:r>
            <a:r>
              <a:rPr sz="3700" spc="-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Names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708404"/>
            <a:ext cx="10599420" cy="36103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7292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Launch</a:t>
            </a:r>
            <a:r>
              <a:rPr sz="3700" spc="4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Site Names</a:t>
            </a:r>
            <a:r>
              <a:rPr sz="3700" spc="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Begin</a:t>
            </a:r>
            <a:r>
              <a:rPr sz="3700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with</a:t>
            </a:r>
            <a:r>
              <a:rPr sz="3700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'CCA'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" y="1569719"/>
            <a:ext cx="10454640" cy="43129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1014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85" dirty="0">
                <a:solidFill>
                  <a:srgbClr val="0A48CA"/>
                </a:solidFill>
                <a:latin typeface="Arial"/>
                <a:cs typeface="Arial"/>
              </a:rPr>
              <a:t>Total</a:t>
            </a:r>
            <a:r>
              <a:rPr sz="3700" spc="-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r>
              <a:rPr sz="37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Mass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2072639"/>
            <a:ext cx="10515600" cy="31394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1761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" dirty="0">
                <a:solidFill>
                  <a:srgbClr val="0A48CA"/>
                </a:solidFill>
                <a:latin typeface="Arial"/>
                <a:cs typeface="Arial"/>
              </a:rPr>
              <a:t>Average</a:t>
            </a:r>
            <a:r>
              <a:rPr sz="3700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r>
              <a:rPr sz="3700" spc="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Mass</a:t>
            </a:r>
            <a:r>
              <a:rPr sz="37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by</a:t>
            </a:r>
            <a:r>
              <a:rPr sz="3700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F9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v1.1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" y="2301239"/>
            <a:ext cx="10454640" cy="26365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9711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First</a:t>
            </a:r>
            <a:r>
              <a:rPr sz="3700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Successful</a:t>
            </a:r>
            <a:r>
              <a:rPr sz="3700" spc="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Ground</a:t>
            </a:r>
            <a:r>
              <a:rPr sz="3700" spc="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Landing</a:t>
            </a:r>
            <a:r>
              <a:rPr sz="37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Date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2072639"/>
            <a:ext cx="10424160" cy="31089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659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100"/>
              </a:spcBef>
            </a:pPr>
            <a:r>
              <a:rPr sz="2800" spc="-5" dirty="0">
                <a:solidFill>
                  <a:srgbClr val="0A48CA"/>
                </a:solidFill>
                <a:latin typeface="Arial"/>
                <a:cs typeface="Arial"/>
              </a:rPr>
              <a:t>Successful</a:t>
            </a:r>
            <a:r>
              <a:rPr sz="28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"/>
                <a:cs typeface="Arial"/>
              </a:rPr>
              <a:t>Drone</a:t>
            </a:r>
            <a:r>
              <a:rPr sz="2800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"/>
                <a:cs typeface="Arial"/>
              </a:rPr>
              <a:t>Ship</a:t>
            </a:r>
            <a:r>
              <a:rPr sz="2800" spc="1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A48CA"/>
                </a:solidFill>
                <a:latin typeface="Arial"/>
                <a:cs typeface="Arial"/>
              </a:rPr>
              <a:t>Landing</a:t>
            </a:r>
            <a:r>
              <a:rPr sz="2800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"/>
                <a:cs typeface="Arial"/>
              </a:rPr>
              <a:t>with</a:t>
            </a:r>
            <a:r>
              <a:rPr sz="2800" spc="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r>
              <a:rPr sz="2800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"/>
                <a:cs typeface="Arial"/>
              </a:rPr>
              <a:t>between</a:t>
            </a:r>
            <a:r>
              <a:rPr sz="2800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"/>
                <a:cs typeface="Arial"/>
              </a:rPr>
              <a:t>4000</a:t>
            </a:r>
            <a:r>
              <a:rPr sz="2800" spc="1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A48CA"/>
                </a:solidFill>
                <a:latin typeface="Arial"/>
                <a:cs typeface="Arial"/>
              </a:rPr>
              <a:t>and </a:t>
            </a:r>
            <a:r>
              <a:rPr sz="2800" spc="-76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A48CA"/>
                </a:solidFill>
                <a:latin typeface="Arial"/>
                <a:cs typeface="Arial"/>
              </a:rPr>
              <a:t>6000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" y="2148839"/>
            <a:ext cx="10408920" cy="32308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910"/>
              </a:spcBef>
            </a:pPr>
            <a:r>
              <a:rPr sz="3400" spc="-80" dirty="0">
                <a:solidFill>
                  <a:srgbClr val="0A48CA"/>
                </a:solidFill>
                <a:latin typeface="Arial"/>
                <a:cs typeface="Arial"/>
              </a:rPr>
              <a:t>Total</a:t>
            </a:r>
            <a:r>
              <a:rPr sz="34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0A48CA"/>
                </a:solidFill>
                <a:latin typeface="Arial"/>
                <a:cs typeface="Arial"/>
              </a:rPr>
              <a:t>Number</a:t>
            </a:r>
            <a:r>
              <a:rPr sz="3400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400" spc="-5" dirty="0">
                <a:solidFill>
                  <a:srgbClr val="0A48CA"/>
                </a:solidFill>
                <a:latin typeface="Arial"/>
                <a:cs typeface="Arial"/>
              </a:rPr>
              <a:t>of</a:t>
            </a:r>
            <a:r>
              <a:rPr sz="3400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400" spc="-5" dirty="0">
                <a:solidFill>
                  <a:srgbClr val="0A48CA"/>
                </a:solidFill>
                <a:latin typeface="Arial"/>
                <a:cs typeface="Arial"/>
              </a:rPr>
              <a:t>Successful</a:t>
            </a:r>
            <a:r>
              <a:rPr sz="34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0A48CA"/>
                </a:solidFill>
                <a:latin typeface="Arial"/>
                <a:cs typeface="Arial"/>
              </a:rPr>
              <a:t>and</a:t>
            </a:r>
            <a:r>
              <a:rPr sz="34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400" spc="-5" dirty="0">
                <a:solidFill>
                  <a:srgbClr val="0A48CA"/>
                </a:solidFill>
                <a:latin typeface="Arial"/>
                <a:cs typeface="Arial"/>
              </a:rPr>
              <a:t>Failure</a:t>
            </a:r>
            <a:r>
              <a:rPr sz="3400" spc="4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400" spc="-5" dirty="0">
                <a:solidFill>
                  <a:srgbClr val="0A48CA"/>
                </a:solidFill>
                <a:latin typeface="Arial"/>
                <a:cs typeface="Arial"/>
              </a:rPr>
              <a:t>Mission </a:t>
            </a:r>
            <a:r>
              <a:rPr sz="3400" spc="-9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400" spc="-5" dirty="0">
                <a:solidFill>
                  <a:srgbClr val="0A48CA"/>
                </a:solidFill>
                <a:latin typeface="Arial"/>
                <a:cs typeface="Arial"/>
              </a:rPr>
              <a:t>Outcomes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9" y="1996439"/>
            <a:ext cx="10546080" cy="31699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551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Boosters</a:t>
            </a:r>
            <a:r>
              <a:rPr sz="3700" spc="1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Carried</a:t>
            </a:r>
            <a:r>
              <a:rPr sz="3700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Maximum</a:t>
            </a:r>
            <a:r>
              <a:rPr sz="3700" spc="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1380744"/>
            <a:ext cx="10713720" cy="46451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49323"/>
            <a:ext cx="9726930" cy="2393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44958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2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Arial Narrow"/>
                <a:cs typeface="Arial Narrow"/>
              </a:rPr>
              <a:t>objective</a:t>
            </a:r>
            <a:r>
              <a:rPr sz="22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292929"/>
                </a:solidFill>
                <a:latin typeface="Arial Narrow"/>
                <a:cs typeface="Arial Narrow"/>
              </a:rPr>
              <a:t>of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Arial Narrow"/>
                <a:cs typeface="Arial Narrow"/>
              </a:rPr>
              <a:t>this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85" dirty="0">
                <a:solidFill>
                  <a:srgbClr val="292929"/>
                </a:solidFill>
                <a:latin typeface="Arial Narrow"/>
                <a:cs typeface="Arial Narrow"/>
              </a:rPr>
              <a:t>thesis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 Narrow"/>
                <a:cs typeface="Arial Narrow"/>
              </a:rPr>
              <a:t>is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292929"/>
                </a:solidFill>
                <a:latin typeface="Arial Narrow"/>
                <a:cs typeface="Arial Narrow"/>
              </a:rPr>
              <a:t>to</a:t>
            </a:r>
            <a:r>
              <a:rPr sz="2200" spc="3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 Narrow"/>
                <a:cs typeface="Arial Narrow"/>
              </a:rPr>
              <a:t>give</a:t>
            </a:r>
            <a:r>
              <a:rPr sz="2200" spc="3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a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Arial Narrow"/>
                <a:cs typeface="Arial Narrow"/>
              </a:rPr>
              <a:t>complete</a:t>
            </a:r>
            <a:r>
              <a:rPr sz="22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 Narrow"/>
                <a:cs typeface="Arial Narrow"/>
              </a:rPr>
              <a:t>explanation</a:t>
            </a:r>
            <a:r>
              <a:rPr sz="22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Narrow"/>
                <a:cs typeface="Arial Narrow"/>
              </a:rPr>
              <a:t>on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Narrow"/>
                <a:cs typeface="Arial Narrow"/>
              </a:rPr>
              <a:t>how</a:t>
            </a:r>
            <a:r>
              <a:rPr sz="2200" spc="38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292929"/>
                </a:solidFill>
                <a:latin typeface="Arial Narrow"/>
                <a:cs typeface="Arial Narrow"/>
              </a:rPr>
              <a:t>to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Arial Narrow"/>
                <a:cs typeface="Arial Narrow"/>
              </a:rPr>
              <a:t>apply</a:t>
            </a:r>
            <a:r>
              <a:rPr sz="22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a </a:t>
            </a:r>
            <a:r>
              <a:rPr sz="2200" spc="-49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Arial Narrow"/>
                <a:cs typeface="Arial Narrow"/>
              </a:rPr>
              <a:t>complete</a:t>
            </a:r>
            <a:r>
              <a:rPr sz="22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Arial Narrow"/>
                <a:cs typeface="Arial Narrow"/>
              </a:rPr>
              <a:t>data-driven</a:t>
            </a:r>
            <a:r>
              <a:rPr sz="22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Arial Narrow"/>
                <a:cs typeface="Arial Narrow"/>
              </a:rPr>
              <a:t>analytic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dirty="0">
                <a:solidFill>
                  <a:srgbClr val="292929"/>
                </a:solidFill>
                <a:latin typeface="Arial Narrow"/>
                <a:cs typeface="Arial Narrow"/>
              </a:rPr>
              <a:t>approach.</a:t>
            </a:r>
            <a:endParaRPr sz="22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2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550">
              <a:latin typeface="Arial Narrow"/>
              <a:cs typeface="Arial Narrow"/>
            </a:endParaRPr>
          </a:p>
          <a:p>
            <a:pPr marL="241300" marR="5080" indent="-229235" algn="just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2200" dirty="0">
                <a:solidFill>
                  <a:srgbClr val="292929"/>
                </a:solidFill>
                <a:latin typeface="Arial Narrow"/>
                <a:cs typeface="Arial Narrow"/>
              </a:rPr>
              <a:t>The </a:t>
            </a:r>
            <a:r>
              <a:rPr sz="2200" spc="135" dirty="0">
                <a:solidFill>
                  <a:srgbClr val="292929"/>
                </a:solidFill>
                <a:latin typeface="Arial Narrow"/>
                <a:cs typeface="Arial Narrow"/>
              </a:rPr>
              <a:t>report </a:t>
            </a:r>
            <a:r>
              <a:rPr sz="2200" spc="70" dirty="0">
                <a:solidFill>
                  <a:srgbClr val="292929"/>
                </a:solidFill>
                <a:latin typeface="Arial Narrow"/>
                <a:cs typeface="Arial Narrow"/>
              </a:rPr>
              <a:t>focus </a:t>
            </a:r>
            <a:r>
              <a:rPr sz="2200" spc="-20" dirty="0">
                <a:solidFill>
                  <a:srgbClr val="292929"/>
                </a:solidFill>
                <a:latin typeface="Arial Narrow"/>
                <a:cs typeface="Arial Narrow"/>
              </a:rPr>
              <a:t>on </a:t>
            </a:r>
            <a:r>
              <a:rPr sz="2200" spc="55" dirty="0">
                <a:solidFill>
                  <a:srgbClr val="292929"/>
                </a:solidFill>
                <a:latin typeface="Arial Narrow"/>
                <a:cs typeface="Arial Narrow"/>
              </a:rPr>
              <a:t>collecting </a:t>
            </a:r>
            <a:r>
              <a:rPr sz="2200" spc="75" dirty="0">
                <a:solidFill>
                  <a:srgbClr val="292929"/>
                </a:solidFill>
                <a:latin typeface="Arial Narrow"/>
                <a:cs typeface="Arial Narrow"/>
              </a:rPr>
              <a:t>data </a:t>
            </a:r>
            <a:r>
              <a:rPr sz="2200" spc="35" dirty="0">
                <a:solidFill>
                  <a:srgbClr val="292929"/>
                </a:solidFill>
                <a:latin typeface="Arial Narrow"/>
                <a:cs typeface="Arial Narrow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Arial Narrow"/>
                <a:cs typeface="Arial Narrow"/>
              </a:rPr>
              <a:t>web </a:t>
            </a:r>
            <a:r>
              <a:rPr sz="2200" spc="25" dirty="0">
                <a:solidFill>
                  <a:srgbClr val="292929"/>
                </a:solidFill>
                <a:latin typeface="Arial Narrow"/>
                <a:cs typeface="Arial Narrow"/>
              </a:rPr>
              <a:t>scrapping </a:t>
            </a:r>
            <a:r>
              <a:rPr sz="2200" spc="114" dirty="0">
                <a:solidFill>
                  <a:srgbClr val="292929"/>
                </a:solidFill>
                <a:latin typeface="Arial Narrow"/>
                <a:cs typeface="Arial Narrow"/>
              </a:rPr>
              <a:t>or </a:t>
            </a:r>
            <a:r>
              <a:rPr sz="2200" spc="-35" dirty="0">
                <a:solidFill>
                  <a:srgbClr val="292929"/>
                </a:solidFill>
                <a:latin typeface="Arial Narrow"/>
                <a:cs typeface="Arial Narrow"/>
              </a:rPr>
              <a:t>API </a:t>
            </a:r>
            <a:r>
              <a:rPr sz="2200" spc="55" dirty="0">
                <a:solidFill>
                  <a:srgbClr val="292929"/>
                </a:solidFill>
                <a:latin typeface="Arial Narrow"/>
                <a:cs typeface="Arial Narrow"/>
              </a:rPr>
              <a:t>calls, </a:t>
            </a:r>
            <a:r>
              <a:rPr sz="2200" spc="80" dirty="0">
                <a:solidFill>
                  <a:srgbClr val="292929"/>
                </a:solidFill>
                <a:latin typeface="Arial Narrow"/>
                <a:cs typeface="Arial Narrow"/>
              </a:rPr>
              <a:t>perform </a:t>
            </a:r>
            <a:r>
              <a:rPr sz="2200" spc="-110" dirty="0">
                <a:solidFill>
                  <a:srgbClr val="292929"/>
                </a:solidFill>
                <a:latin typeface="Arial Narrow"/>
                <a:cs typeface="Arial Narrow"/>
              </a:rPr>
              <a:t>EDA</a:t>
            </a:r>
            <a:r>
              <a:rPr sz="2200" spc="-1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 Narrow"/>
                <a:cs typeface="Arial Narrow"/>
              </a:rPr>
              <a:t>visualize </a:t>
            </a:r>
            <a:r>
              <a:rPr sz="2200" spc="105" dirty="0">
                <a:solidFill>
                  <a:srgbClr val="292929"/>
                </a:solidFill>
                <a:latin typeface="Arial Narrow"/>
                <a:cs typeface="Arial Narrow"/>
              </a:rPr>
              <a:t>the </a:t>
            </a:r>
            <a:r>
              <a:rPr sz="2200" spc="75" dirty="0">
                <a:solidFill>
                  <a:srgbClr val="292929"/>
                </a:solidFill>
                <a:latin typeface="Arial Narrow"/>
                <a:cs typeface="Arial Narrow"/>
              </a:rPr>
              <a:t>data </a:t>
            </a:r>
            <a:r>
              <a:rPr sz="2200" spc="90" dirty="0">
                <a:solidFill>
                  <a:srgbClr val="292929"/>
                </a:solidFill>
                <a:latin typeface="Arial Narrow"/>
                <a:cs typeface="Arial Narrow"/>
              </a:rPr>
              <a:t>before </a:t>
            </a:r>
            <a:r>
              <a:rPr sz="2200" spc="15" dirty="0">
                <a:solidFill>
                  <a:srgbClr val="292929"/>
                </a:solidFill>
                <a:latin typeface="Arial Narrow"/>
                <a:cs typeface="Arial Narrow"/>
              </a:rPr>
              <a:t>building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a </a:t>
            </a:r>
            <a:r>
              <a:rPr sz="2200" spc="65" dirty="0">
                <a:solidFill>
                  <a:srgbClr val="292929"/>
                </a:solidFill>
                <a:latin typeface="Arial Narrow"/>
                <a:cs typeface="Arial Narrow"/>
              </a:rPr>
              <a:t>classification </a:t>
            </a:r>
            <a:r>
              <a:rPr sz="2200" spc="-50" dirty="0">
                <a:solidFill>
                  <a:srgbClr val="292929"/>
                </a:solidFill>
                <a:latin typeface="Arial Narrow"/>
                <a:cs typeface="Arial Narrow"/>
              </a:rPr>
              <a:t>machine </a:t>
            </a:r>
            <a:r>
              <a:rPr sz="2200" spc="45" dirty="0">
                <a:solidFill>
                  <a:srgbClr val="292929"/>
                </a:solidFill>
                <a:latin typeface="Arial Narrow"/>
                <a:cs typeface="Arial Narrow"/>
              </a:rPr>
              <a:t>learning </a:t>
            </a:r>
            <a:r>
              <a:rPr sz="2200" spc="-5" dirty="0">
                <a:solidFill>
                  <a:srgbClr val="292929"/>
                </a:solidFill>
                <a:latin typeface="Arial Narrow"/>
                <a:cs typeface="Arial Narrow"/>
              </a:rPr>
              <a:t>models </a:t>
            </a:r>
            <a:r>
              <a:rPr sz="2200" spc="165" dirty="0">
                <a:solidFill>
                  <a:srgbClr val="292929"/>
                </a:solidFill>
                <a:latin typeface="Arial Narrow"/>
                <a:cs typeface="Arial Narrow"/>
              </a:rPr>
              <a:t>to </a:t>
            </a:r>
            <a:r>
              <a:rPr sz="2200" spc="70" dirty="0">
                <a:solidFill>
                  <a:srgbClr val="292929"/>
                </a:solidFill>
                <a:latin typeface="Arial Narrow"/>
                <a:cs typeface="Arial Narrow"/>
              </a:rPr>
              <a:t>predict </a:t>
            </a:r>
            <a:r>
              <a:rPr sz="2200" spc="7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 Narrow"/>
                <a:cs typeface="Arial Narrow"/>
              </a:rPr>
              <a:t>whether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3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 Narrow"/>
                <a:cs typeface="Arial Narrow"/>
              </a:rPr>
              <a:t>landing</a:t>
            </a:r>
            <a:r>
              <a:rPr sz="22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 Narrow"/>
                <a:cs typeface="Arial Narrow"/>
              </a:rPr>
              <a:t>will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succeed</a:t>
            </a:r>
            <a:r>
              <a:rPr sz="22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14" dirty="0">
                <a:solidFill>
                  <a:srgbClr val="292929"/>
                </a:solidFill>
                <a:latin typeface="Arial Narrow"/>
                <a:cs typeface="Arial Narrow"/>
              </a:rPr>
              <a:t>or</a:t>
            </a:r>
            <a:r>
              <a:rPr sz="2200" spc="3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Arial Narrow"/>
                <a:cs typeface="Arial Narrow"/>
              </a:rPr>
              <a:t>not.</a:t>
            </a:r>
            <a:endParaRPr sz="22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46281" y="6464985"/>
            <a:ext cx="1663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5394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20239" algn="l"/>
              </a:tabLst>
            </a:pPr>
            <a:r>
              <a:rPr sz="3700" spc="40" dirty="0">
                <a:solidFill>
                  <a:srgbClr val="0A48CA"/>
                </a:solidFill>
                <a:latin typeface="Arial Narrow"/>
                <a:cs typeface="Arial Narrow"/>
              </a:rPr>
              <a:t>Executiv</a:t>
            </a:r>
            <a:r>
              <a:rPr sz="3700" spc="50" dirty="0">
                <a:solidFill>
                  <a:srgbClr val="0A48CA"/>
                </a:solidFill>
                <a:latin typeface="Arial Narrow"/>
                <a:cs typeface="Arial Narrow"/>
              </a:rPr>
              <a:t>e</a:t>
            </a:r>
            <a:r>
              <a:rPr sz="3700" dirty="0">
                <a:solidFill>
                  <a:srgbClr val="0A48CA"/>
                </a:solidFill>
                <a:latin typeface="Arial Narrow"/>
                <a:cs typeface="Arial Narrow"/>
              </a:rPr>
              <a:t>	</a:t>
            </a:r>
            <a:r>
              <a:rPr sz="3700" spc="-195" dirty="0">
                <a:solidFill>
                  <a:srgbClr val="0A48CA"/>
                </a:solidFill>
                <a:latin typeface="Arial Narrow"/>
                <a:cs typeface="Arial Narrow"/>
              </a:rPr>
              <a:t>Summ</a:t>
            </a:r>
            <a:r>
              <a:rPr sz="3700" spc="-145" dirty="0">
                <a:solidFill>
                  <a:srgbClr val="0A48CA"/>
                </a:solidFill>
                <a:latin typeface="Arial Narrow"/>
                <a:cs typeface="Arial Narrow"/>
              </a:rPr>
              <a:t>a</a:t>
            </a:r>
            <a:r>
              <a:rPr sz="3700" spc="280" dirty="0">
                <a:solidFill>
                  <a:srgbClr val="0A48CA"/>
                </a:solidFill>
                <a:latin typeface="Arial Narrow"/>
                <a:cs typeface="Arial Narrow"/>
              </a:rPr>
              <a:t>ry</a:t>
            </a:r>
            <a:endParaRPr sz="37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625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2015</a:t>
            </a:r>
            <a:r>
              <a:rPr sz="37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Launch</a:t>
            </a:r>
            <a:r>
              <a:rPr sz="3700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Records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2057400"/>
            <a:ext cx="10530840" cy="2926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325373"/>
            <a:ext cx="10008870" cy="82804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10"/>
              </a:spcBef>
            </a:pPr>
            <a:r>
              <a:rPr spc="-10" dirty="0">
                <a:solidFill>
                  <a:srgbClr val="0A48CA"/>
                </a:solidFill>
                <a:latin typeface="Arial"/>
                <a:cs typeface="Arial"/>
              </a:rPr>
              <a:t>Rank</a:t>
            </a:r>
            <a:r>
              <a:rPr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0A48CA"/>
                </a:solidFill>
                <a:latin typeface="Arial"/>
                <a:cs typeface="Arial"/>
              </a:rPr>
              <a:t>Landing</a:t>
            </a:r>
            <a:r>
              <a:rPr spc="4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A48CA"/>
                </a:solidFill>
                <a:latin typeface="Arial"/>
                <a:cs typeface="Arial"/>
              </a:rPr>
              <a:t>Outcomes</a:t>
            </a:r>
            <a:r>
              <a:rPr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A48CA"/>
                </a:solidFill>
                <a:latin typeface="Arial"/>
                <a:cs typeface="Arial"/>
              </a:rPr>
              <a:t>Between</a:t>
            </a:r>
            <a:r>
              <a:rPr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A48CA"/>
                </a:solidFill>
                <a:latin typeface="Arial"/>
                <a:cs typeface="Arial"/>
              </a:rPr>
              <a:t>2010-06-04</a:t>
            </a:r>
            <a:r>
              <a:rPr spc="6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0A48CA"/>
                </a:solidFill>
                <a:latin typeface="Arial"/>
                <a:cs typeface="Arial"/>
              </a:rPr>
              <a:t>and</a:t>
            </a:r>
            <a:r>
              <a:rPr spc="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0A48CA"/>
                </a:solidFill>
                <a:latin typeface="Arial"/>
                <a:cs typeface="Arial"/>
              </a:rPr>
              <a:t>2017- </a:t>
            </a:r>
            <a:r>
              <a:rPr spc="-844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0A48CA"/>
                </a:solidFill>
                <a:latin typeface="Arial"/>
                <a:cs typeface="Arial"/>
              </a:rPr>
              <a:t>03-20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609344"/>
            <a:ext cx="10530840" cy="46177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2043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Lunch sites</a:t>
            </a:r>
            <a:r>
              <a:rPr sz="3700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Marking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2103120"/>
            <a:ext cx="9898380" cy="45933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8969" y="1638045"/>
            <a:ext cx="8595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markers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lunch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 locations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73202"/>
            <a:ext cx="103009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86790" algn="l"/>
                <a:tab pos="1710689" algn="l"/>
                <a:tab pos="4328795" algn="l"/>
                <a:tab pos="5946140" algn="l"/>
                <a:tab pos="6642100" algn="l"/>
                <a:tab pos="7559675" algn="l"/>
                <a:tab pos="8366759" algn="l"/>
                <a:tab pos="8924290" algn="l"/>
                <a:tab pos="9647555" algn="l"/>
              </a:tabLst>
            </a:pPr>
            <a:r>
              <a:rPr sz="3400" spc="30" dirty="0">
                <a:solidFill>
                  <a:srgbClr val="005392"/>
                </a:solidFill>
                <a:latin typeface="Arial Narrow"/>
                <a:cs typeface="Arial Narrow"/>
              </a:rPr>
              <a:t>Mark</a:t>
            </a:r>
            <a:r>
              <a:rPr sz="3400" dirty="0">
                <a:solidFill>
                  <a:srgbClr val="005392"/>
                </a:solidFill>
                <a:latin typeface="Arial Narrow"/>
                <a:cs typeface="Arial Narrow"/>
              </a:rPr>
              <a:t>	</a:t>
            </a:r>
            <a:r>
              <a:rPr sz="3400" spc="165" dirty="0">
                <a:solidFill>
                  <a:srgbClr val="005392"/>
                </a:solidFill>
                <a:latin typeface="Arial Narrow"/>
                <a:cs typeface="Arial Narrow"/>
              </a:rPr>
              <a:t>the</a:t>
            </a:r>
            <a:r>
              <a:rPr sz="3400" dirty="0">
                <a:solidFill>
                  <a:srgbClr val="005392"/>
                </a:solidFill>
                <a:latin typeface="Arial Narrow"/>
                <a:cs typeface="Arial Narrow"/>
              </a:rPr>
              <a:t>	</a:t>
            </a:r>
            <a:r>
              <a:rPr sz="3400" spc="140" dirty="0">
                <a:solidFill>
                  <a:srgbClr val="005392"/>
                </a:solidFill>
                <a:latin typeface="Arial Narrow"/>
                <a:cs typeface="Arial Narrow"/>
              </a:rPr>
              <a:t>success/fa</a:t>
            </a:r>
            <a:r>
              <a:rPr sz="3400" spc="70" dirty="0">
                <a:solidFill>
                  <a:srgbClr val="005392"/>
                </a:solidFill>
                <a:latin typeface="Arial Narrow"/>
                <a:cs typeface="Arial Narrow"/>
              </a:rPr>
              <a:t>iled</a:t>
            </a:r>
            <a:r>
              <a:rPr sz="3400" dirty="0">
                <a:solidFill>
                  <a:srgbClr val="005392"/>
                </a:solidFill>
                <a:latin typeface="Arial Narrow"/>
                <a:cs typeface="Arial Narrow"/>
              </a:rPr>
              <a:t>	</a:t>
            </a:r>
            <a:r>
              <a:rPr sz="3400" spc="45" dirty="0">
                <a:solidFill>
                  <a:srgbClr val="005392"/>
                </a:solidFill>
                <a:latin typeface="Arial Narrow"/>
                <a:cs typeface="Arial Narrow"/>
              </a:rPr>
              <a:t>lau</a:t>
            </a:r>
            <a:r>
              <a:rPr sz="3400" spc="65" dirty="0">
                <a:solidFill>
                  <a:srgbClr val="005392"/>
                </a:solidFill>
                <a:latin typeface="Arial Narrow"/>
                <a:cs typeface="Arial Narrow"/>
              </a:rPr>
              <a:t>n</a:t>
            </a:r>
            <a:r>
              <a:rPr sz="3400" dirty="0">
                <a:solidFill>
                  <a:srgbClr val="005392"/>
                </a:solidFill>
                <a:latin typeface="Arial Narrow"/>
                <a:cs typeface="Arial Narrow"/>
              </a:rPr>
              <a:t>ches	</a:t>
            </a:r>
            <a:r>
              <a:rPr sz="3400" spc="300" dirty="0">
                <a:solidFill>
                  <a:srgbClr val="005392"/>
                </a:solidFill>
                <a:latin typeface="Arial Narrow"/>
                <a:cs typeface="Arial Narrow"/>
              </a:rPr>
              <a:t>for</a:t>
            </a:r>
            <a:r>
              <a:rPr sz="3400" dirty="0">
                <a:solidFill>
                  <a:srgbClr val="005392"/>
                </a:solidFill>
                <a:latin typeface="Arial Narrow"/>
                <a:cs typeface="Arial Narrow"/>
              </a:rPr>
              <a:t>	</a:t>
            </a:r>
            <a:r>
              <a:rPr sz="3400" spc="-40" dirty="0">
                <a:solidFill>
                  <a:srgbClr val="005392"/>
                </a:solidFill>
                <a:latin typeface="Arial Narrow"/>
                <a:cs typeface="Arial Narrow"/>
              </a:rPr>
              <a:t>eac</a:t>
            </a:r>
            <a:r>
              <a:rPr sz="3400" spc="-35" dirty="0">
                <a:solidFill>
                  <a:srgbClr val="005392"/>
                </a:solidFill>
                <a:latin typeface="Arial Narrow"/>
                <a:cs typeface="Arial Narrow"/>
              </a:rPr>
              <a:t>h</a:t>
            </a:r>
            <a:r>
              <a:rPr sz="3400" dirty="0">
                <a:solidFill>
                  <a:srgbClr val="005392"/>
                </a:solidFill>
                <a:latin typeface="Arial Narrow"/>
                <a:cs typeface="Arial Narrow"/>
              </a:rPr>
              <a:t>	</a:t>
            </a:r>
            <a:r>
              <a:rPr sz="3400" spc="140" dirty="0">
                <a:solidFill>
                  <a:srgbClr val="005392"/>
                </a:solidFill>
                <a:latin typeface="Arial Narrow"/>
                <a:cs typeface="Arial Narrow"/>
              </a:rPr>
              <a:t>sit</a:t>
            </a:r>
            <a:r>
              <a:rPr sz="3400" spc="245" dirty="0">
                <a:solidFill>
                  <a:srgbClr val="005392"/>
                </a:solidFill>
                <a:latin typeface="Arial Narrow"/>
                <a:cs typeface="Arial Narrow"/>
              </a:rPr>
              <a:t>e</a:t>
            </a:r>
            <a:r>
              <a:rPr sz="3400" dirty="0">
                <a:solidFill>
                  <a:srgbClr val="005392"/>
                </a:solidFill>
                <a:latin typeface="Arial Narrow"/>
                <a:cs typeface="Arial Narrow"/>
              </a:rPr>
              <a:t>	</a:t>
            </a:r>
            <a:r>
              <a:rPr sz="3400" spc="-25" dirty="0">
                <a:solidFill>
                  <a:srgbClr val="005392"/>
                </a:solidFill>
                <a:latin typeface="Arial Narrow"/>
                <a:cs typeface="Arial Narrow"/>
              </a:rPr>
              <a:t>o</a:t>
            </a:r>
            <a:r>
              <a:rPr sz="3400" spc="-20" dirty="0">
                <a:solidFill>
                  <a:srgbClr val="005392"/>
                </a:solidFill>
                <a:latin typeface="Arial Narrow"/>
                <a:cs typeface="Arial Narrow"/>
              </a:rPr>
              <a:t>n</a:t>
            </a:r>
            <a:r>
              <a:rPr sz="3400" dirty="0">
                <a:solidFill>
                  <a:srgbClr val="005392"/>
                </a:solidFill>
                <a:latin typeface="Arial Narrow"/>
                <a:cs typeface="Arial Narrow"/>
              </a:rPr>
              <a:t>	</a:t>
            </a:r>
            <a:r>
              <a:rPr sz="3400" spc="165" dirty="0">
                <a:solidFill>
                  <a:srgbClr val="005392"/>
                </a:solidFill>
                <a:latin typeface="Arial Narrow"/>
                <a:cs typeface="Arial Narrow"/>
              </a:rPr>
              <a:t>the</a:t>
            </a:r>
            <a:r>
              <a:rPr sz="3400" dirty="0">
                <a:solidFill>
                  <a:srgbClr val="005392"/>
                </a:solidFill>
                <a:latin typeface="Arial Narrow"/>
                <a:cs typeface="Arial Narrow"/>
              </a:rPr>
              <a:t>	</a:t>
            </a:r>
            <a:r>
              <a:rPr sz="3400" spc="-229" dirty="0">
                <a:solidFill>
                  <a:srgbClr val="005392"/>
                </a:solidFill>
                <a:latin typeface="Arial Narrow"/>
                <a:cs typeface="Arial Narrow"/>
              </a:rPr>
              <a:t>m</a:t>
            </a:r>
            <a:r>
              <a:rPr sz="3400" spc="-145" dirty="0">
                <a:solidFill>
                  <a:srgbClr val="005392"/>
                </a:solidFill>
                <a:latin typeface="Arial Narrow"/>
                <a:cs typeface="Arial Narrow"/>
              </a:rPr>
              <a:t>a</a:t>
            </a:r>
            <a:r>
              <a:rPr sz="3400" spc="-20" dirty="0">
                <a:solidFill>
                  <a:srgbClr val="005392"/>
                </a:solidFill>
                <a:latin typeface="Arial Narrow"/>
                <a:cs typeface="Arial Narrow"/>
              </a:rPr>
              <a:t>p</a:t>
            </a:r>
            <a:endParaRPr sz="3400">
              <a:latin typeface="Arial Narrow"/>
              <a:cs typeface="Arial Narro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739" y="2401823"/>
            <a:ext cx="8534400" cy="38252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8969" y="1710689"/>
            <a:ext cx="9751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65" dirty="0">
                <a:solidFill>
                  <a:srgbClr val="292929"/>
                </a:solidFill>
                <a:latin typeface="Arial Narrow"/>
                <a:cs typeface="Arial Narrow"/>
              </a:rPr>
              <a:t>A</a:t>
            </a:r>
            <a:r>
              <a:rPr sz="20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 Narrow"/>
                <a:cs typeface="Arial Narrow"/>
              </a:rPr>
              <a:t>green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45" dirty="0">
                <a:solidFill>
                  <a:srgbClr val="292929"/>
                </a:solidFill>
                <a:latin typeface="Arial Narrow"/>
                <a:cs typeface="Arial Narrow"/>
              </a:rPr>
              <a:t>marker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Arial Narrow"/>
                <a:cs typeface="Arial Narrow"/>
              </a:rPr>
              <a:t>represents</a:t>
            </a:r>
            <a:r>
              <a:rPr sz="20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a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Arial Narrow"/>
                <a:cs typeface="Arial Narrow"/>
              </a:rPr>
              <a:t>successful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 Narrow"/>
                <a:cs typeface="Arial Narrow"/>
              </a:rPr>
              <a:t>landing</a:t>
            </a:r>
            <a:r>
              <a:rPr sz="20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Narrow"/>
                <a:cs typeface="Arial Narrow"/>
              </a:rPr>
              <a:t>outcome,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Arial Narrow"/>
                <a:cs typeface="Arial Narrow"/>
              </a:rPr>
              <a:t>while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a</a:t>
            </a:r>
            <a:r>
              <a:rPr sz="20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Arial Narrow"/>
                <a:cs typeface="Arial Narrow"/>
              </a:rPr>
              <a:t>red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Arial Narrow"/>
                <a:cs typeface="Arial Narrow"/>
              </a:rPr>
              <a:t>one</a:t>
            </a:r>
            <a:r>
              <a:rPr sz="20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Arial Narrow"/>
                <a:cs typeface="Arial Narrow"/>
              </a:rPr>
              <a:t>represents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Arial Narrow"/>
                <a:cs typeface="Arial Narrow"/>
              </a:rPr>
              <a:t>failure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710689"/>
            <a:ext cx="101079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Arial Narrow"/>
                <a:cs typeface="Arial Narrow"/>
              </a:rPr>
              <a:t>blue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Arial Narrow"/>
                <a:cs typeface="Arial Narrow"/>
              </a:rPr>
              <a:t>line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Arial Narrow"/>
                <a:cs typeface="Arial Narrow"/>
              </a:rPr>
              <a:t>represents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Arial Narrow"/>
                <a:cs typeface="Arial Narrow"/>
              </a:rPr>
              <a:t>distance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Arial Narrow"/>
                <a:cs typeface="Arial Narrow"/>
              </a:rPr>
              <a:t>between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 Narrow"/>
                <a:cs typeface="Arial Narrow"/>
              </a:rPr>
              <a:t>lunch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Arial Narrow"/>
                <a:cs typeface="Arial Narrow"/>
              </a:rPr>
              <a:t>site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85" dirty="0">
                <a:solidFill>
                  <a:srgbClr val="292929"/>
                </a:solidFill>
                <a:latin typeface="Arial Narrow"/>
                <a:cs typeface="Arial Narrow"/>
              </a:rPr>
              <a:t>closest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 Narrow"/>
                <a:cs typeface="Arial Narrow"/>
              </a:rPr>
              <a:t>coastline.</a:t>
            </a:r>
            <a:endParaRPr sz="22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310134"/>
            <a:ext cx="8978265" cy="9271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490"/>
              </a:spcBef>
              <a:tabLst>
                <a:tab pos="2344420" algn="l"/>
                <a:tab pos="4236720" algn="l"/>
                <a:tab pos="4709160" algn="l"/>
                <a:tab pos="6365240" algn="l"/>
                <a:tab pos="7547609" algn="l"/>
                <a:tab pos="8256270" algn="l"/>
              </a:tabLst>
            </a:pPr>
            <a:r>
              <a:rPr spc="-245" dirty="0">
                <a:latin typeface="Arial Narrow"/>
                <a:cs typeface="Arial Narrow"/>
              </a:rPr>
              <a:t>D</a:t>
            </a:r>
            <a:r>
              <a:rPr spc="615" dirty="0"/>
              <a:t>istance</a:t>
            </a:r>
            <a:r>
              <a:rPr spc="509" dirty="0"/>
              <a:t>s</a:t>
            </a:r>
            <a:r>
              <a:rPr dirty="0"/>
              <a:t>	</a:t>
            </a:r>
            <a:r>
              <a:rPr spc="195" dirty="0"/>
              <a:t>betwee</a:t>
            </a:r>
            <a:r>
              <a:rPr spc="215" dirty="0"/>
              <a:t>n</a:t>
            </a:r>
            <a:r>
              <a:rPr dirty="0"/>
              <a:t>	</a:t>
            </a:r>
            <a:r>
              <a:rPr spc="320" dirty="0"/>
              <a:t>a</a:t>
            </a:r>
            <a:r>
              <a:rPr dirty="0"/>
              <a:t>	</a:t>
            </a:r>
            <a:r>
              <a:rPr spc="375" dirty="0"/>
              <a:t>launc</a:t>
            </a:r>
            <a:r>
              <a:rPr spc="459" dirty="0"/>
              <a:t>h</a:t>
            </a:r>
            <a:r>
              <a:rPr dirty="0"/>
              <a:t>	</a:t>
            </a:r>
            <a:r>
              <a:rPr spc="660" dirty="0"/>
              <a:t>sit</a:t>
            </a:r>
            <a:r>
              <a:rPr spc="1060" dirty="0"/>
              <a:t>e</a:t>
            </a:r>
            <a:r>
              <a:rPr dirty="0"/>
              <a:t>	</a:t>
            </a:r>
            <a:r>
              <a:rPr spc="290" dirty="0"/>
              <a:t>t</a:t>
            </a:r>
            <a:r>
              <a:rPr spc="540" dirty="0"/>
              <a:t>o</a:t>
            </a:r>
            <a:r>
              <a:rPr dirty="0"/>
              <a:t>	</a:t>
            </a:r>
            <a:r>
              <a:rPr spc="885" dirty="0"/>
              <a:t>its  </a:t>
            </a:r>
            <a:r>
              <a:rPr spc="495" dirty="0"/>
              <a:t>proximities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911" y="2610611"/>
            <a:ext cx="10465308" cy="34152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344" y="2423160"/>
            <a:ext cx="1028700" cy="40690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7293"/>
            <a:ext cx="48310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Classification</a:t>
            </a:r>
            <a:r>
              <a:rPr sz="3700" spc="-2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Accuracy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34083"/>
            <a:ext cx="9549384" cy="49926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1153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52625" algn="l"/>
              </a:tabLst>
            </a:pPr>
            <a:r>
              <a:rPr sz="3700" spc="10" dirty="0">
                <a:solidFill>
                  <a:srgbClr val="0A48CA"/>
                </a:solidFill>
                <a:latin typeface="Arial Narrow"/>
                <a:cs typeface="Arial Narrow"/>
              </a:rPr>
              <a:t>Confusion	</a:t>
            </a:r>
            <a:r>
              <a:rPr sz="3700" spc="125" dirty="0">
                <a:solidFill>
                  <a:srgbClr val="0A48CA"/>
                </a:solidFill>
                <a:latin typeface="Arial Narrow"/>
                <a:cs typeface="Arial Narrow"/>
              </a:rPr>
              <a:t>Matrix</a:t>
            </a:r>
            <a:endParaRPr sz="3700">
              <a:latin typeface="Arial Narrow"/>
              <a:cs typeface="Arial Narro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52" y="2933700"/>
            <a:ext cx="4687824" cy="30921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4264" y="2933700"/>
            <a:ext cx="4600956" cy="30921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1428699"/>
            <a:ext cx="9817100" cy="1223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10" dirty="0">
                <a:solidFill>
                  <a:srgbClr val="292929"/>
                </a:solidFill>
                <a:latin typeface="Arial Narrow"/>
                <a:cs typeface="Arial Narrow"/>
              </a:rPr>
              <a:t>These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Arial Narrow"/>
                <a:cs typeface="Arial Narrow"/>
              </a:rPr>
              <a:t>two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Arial Narrow"/>
                <a:cs typeface="Arial Narrow"/>
              </a:rPr>
              <a:t>graphs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Arial Narrow"/>
                <a:cs typeface="Arial Narrow"/>
              </a:rPr>
              <a:t>represent</a:t>
            </a:r>
            <a:r>
              <a:rPr sz="20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 Narrow"/>
                <a:cs typeface="Arial Narrow"/>
              </a:rPr>
              <a:t>confusion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Arial Narrow"/>
                <a:cs typeface="Arial Narrow"/>
              </a:rPr>
              <a:t>matrix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80" dirty="0">
                <a:solidFill>
                  <a:srgbClr val="292929"/>
                </a:solidFill>
                <a:latin typeface="Arial Narrow"/>
                <a:cs typeface="Arial Narrow"/>
              </a:rPr>
              <a:t>for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Arial Narrow"/>
                <a:cs typeface="Arial Narrow"/>
              </a:rPr>
              <a:t>both</a:t>
            </a:r>
            <a:r>
              <a:rPr sz="20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 Narrow"/>
                <a:cs typeface="Arial Narrow"/>
              </a:rPr>
              <a:t>SVM  </a:t>
            </a:r>
            <a:r>
              <a:rPr sz="2000"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Arial Narrow"/>
                <a:cs typeface="Arial Narrow"/>
              </a:rPr>
              <a:t>KNN</a:t>
            </a:r>
            <a:r>
              <a:rPr sz="2000" spc="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Narrow"/>
                <a:cs typeface="Arial Narrow"/>
              </a:rPr>
              <a:t>models</a:t>
            </a:r>
            <a:endParaRPr sz="20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Arial"/>
              <a:buChar char="•"/>
            </a:pPr>
            <a:endParaRPr sz="2350">
              <a:latin typeface="Arial Narrow"/>
              <a:cs typeface="Arial Narrow"/>
            </a:endParaRPr>
          </a:p>
          <a:p>
            <a:pPr marL="1010919" marR="5080" lvl="1" indent="-228600">
              <a:lnSpc>
                <a:spcPts val="2160"/>
              </a:lnSpc>
              <a:buFont typeface="Arial"/>
              <a:buChar char="•"/>
              <a:tabLst>
                <a:tab pos="1010919" algn="l"/>
                <a:tab pos="1011555" algn="l"/>
              </a:tabLst>
            </a:pPr>
            <a:r>
              <a:rPr sz="2000" spc="15" dirty="0">
                <a:solidFill>
                  <a:srgbClr val="292929"/>
                </a:solidFill>
                <a:latin typeface="Arial Narrow"/>
                <a:cs typeface="Arial Narrow"/>
              </a:rPr>
              <a:t>These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 Narrow"/>
                <a:cs typeface="Arial Narrow"/>
              </a:rPr>
              <a:t>confusion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45" dirty="0">
                <a:solidFill>
                  <a:srgbClr val="292929"/>
                </a:solidFill>
                <a:latin typeface="Arial Narrow"/>
                <a:cs typeface="Arial Narrow"/>
              </a:rPr>
              <a:t>matrices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 Narrow"/>
                <a:cs typeface="Arial Narrow"/>
              </a:rPr>
              <a:t>show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5" dirty="0">
                <a:solidFill>
                  <a:srgbClr val="292929"/>
                </a:solidFill>
                <a:latin typeface="Arial Narrow"/>
                <a:cs typeface="Arial Narrow"/>
              </a:rPr>
              <a:t>largest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30" dirty="0">
                <a:solidFill>
                  <a:srgbClr val="292929"/>
                </a:solidFill>
                <a:latin typeface="Arial Narrow"/>
                <a:cs typeface="Arial Narrow"/>
              </a:rPr>
              <a:t>true</a:t>
            </a:r>
            <a:r>
              <a:rPr sz="2000" spc="29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Arial Narrow"/>
                <a:cs typeface="Arial Narrow"/>
              </a:rPr>
              <a:t>positive</a:t>
            </a:r>
            <a:r>
              <a:rPr sz="20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z="20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30" dirty="0">
                <a:solidFill>
                  <a:srgbClr val="292929"/>
                </a:solidFill>
                <a:latin typeface="Arial Narrow"/>
                <a:cs typeface="Arial Narrow"/>
              </a:rPr>
              <a:t>true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Arial Narrow"/>
                <a:cs typeface="Arial Narrow"/>
              </a:rPr>
              <a:t>negative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 Narrow"/>
                <a:cs typeface="Arial Narrow"/>
              </a:rPr>
              <a:t>values,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30" dirty="0">
                <a:solidFill>
                  <a:srgbClr val="292929"/>
                </a:solidFill>
                <a:latin typeface="Arial Narrow"/>
                <a:cs typeface="Arial Narrow"/>
              </a:rPr>
              <a:t>as </a:t>
            </a:r>
            <a:r>
              <a:rPr sz="2000" spc="-4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Arial Narrow"/>
                <a:cs typeface="Arial Narrow"/>
              </a:rPr>
              <a:t>well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 Narrow"/>
                <a:cs typeface="Arial Narrow"/>
              </a:rPr>
              <a:t>as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0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least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5" dirty="0">
                <a:solidFill>
                  <a:srgbClr val="292929"/>
                </a:solidFill>
                <a:latin typeface="Arial Narrow"/>
                <a:cs typeface="Arial Narrow"/>
              </a:rPr>
              <a:t>false</a:t>
            </a:r>
            <a:r>
              <a:rPr sz="2000" spc="29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Arial Narrow"/>
                <a:cs typeface="Arial Narrow"/>
              </a:rPr>
              <a:t>positive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z="20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5" dirty="0">
                <a:solidFill>
                  <a:srgbClr val="292929"/>
                </a:solidFill>
                <a:latin typeface="Arial Narrow"/>
                <a:cs typeface="Arial Narrow"/>
              </a:rPr>
              <a:t>false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Arial Narrow"/>
                <a:cs typeface="Arial Narrow"/>
              </a:rPr>
              <a:t>negative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Arial Narrow"/>
                <a:cs typeface="Arial Narrow"/>
              </a:rPr>
              <a:t>values.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2320" marR="3352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782320" algn="l"/>
                <a:tab pos="782955" algn="l"/>
              </a:tabLst>
            </a:pPr>
            <a:r>
              <a:rPr spc="55" dirty="0"/>
              <a:t>Not</a:t>
            </a:r>
            <a:r>
              <a:rPr spc="355" dirty="0"/>
              <a:t> </a:t>
            </a:r>
            <a:r>
              <a:rPr spc="105" dirty="0"/>
              <a:t>all</a:t>
            </a:r>
            <a:r>
              <a:rPr spc="340" dirty="0"/>
              <a:t> </a:t>
            </a:r>
            <a:r>
              <a:rPr spc="105" dirty="0"/>
              <a:t>the</a:t>
            </a:r>
            <a:r>
              <a:rPr spc="340" dirty="0"/>
              <a:t> </a:t>
            </a:r>
            <a:r>
              <a:rPr spc="75" dirty="0"/>
              <a:t>data</a:t>
            </a:r>
            <a:r>
              <a:rPr spc="330" dirty="0"/>
              <a:t> </a:t>
            </a:r>
            <a:r>
              <a:rPr spc="50" dirty="0"/>
              <a:t>is</a:t>
            </a:r>
            <a:r>
              <a:rPr spc="355" dirty="0"/>
              <a:t> </a:t>
            </a:r>
            <a:r>
              <a:rPr spc="65" dirty="0"/>
              <a:t>important,</a:t>
            </a:r>
            <a:r>
              <a:rPr spc="330" dirty="0"/>
              <a:t> </a:t>
            </a:r>
            <a:r>
              <a:rPr spc="105" dirty="0"/>
              <a:t>the</a:t>
            </a:r>
            <a:r>
              <a:rPr spc="340" dirty="0"/>
              <a:t> </a:t>
            </a:r>
            <a:r>
              <a:rPr spc="55" dirty="0"/>
              <a:t>collected</a:t>
            </a:r>
            <a:r>
              <a:rPr spc="315" dirty="0"/>
              <a:t> </a:t>
            </a:r>
            <a:r>
              <a:rPr spc="75" dirty="0"/>
              <a:t>data</a:t>
            </a:r>
            <a:r>
              <a:rPr spc="340" dirty="0"/>
              <a:t> </a:t>
            </a:r>
            <a:r>
              <a:rPr spc="-55" dirty="0"/>
              <a:t>may</a:t>
            </a:r>
            <a:r>
              <a:rPr spc="350" dirty="0"/>
              <a:t> </a:t>
            </a:r>
            <a:r>
              <a:rPr spc="35" dirty="0"/>
              <a:t>contain</a:t>
            </a:r>
            <a:r>
              <a:rPr spc="325" dirty="0"/>
              <a:t> </a:t>
            </a:r>
            <a:r>
              <a:rPr spc="100" dirty="0"/>
              <a:t>irrelevant</a:t>
            </a:r>
            <a:r>
              <a:rPr spc="315" dirty="0"/>
              <a:t> </a:t>
            </a:r>
            <a:r>
              <a:rPr spc="-10" dirty="0"/>
              <a:t>columns </a:t>
            </a:r>
            <a:r>
              <a:rPr spc="-490" dirty="0"/>
              <a:t> </a:t>
            </a:r>
            <a:r>
              <a:rPr spc="-15" dirty="0"/>
              <a:t>and</a:t>
            </a:r>
            <a:r>
              <a:rPr spc="330" dirty="0"/>
              <a:t> </a:t>
            </a:r>
            <a:r>
              <a:rPr spc="180" dirty="0"/>
              <a:t>it</a:t>
            </a:r>
            <a:r>
              <a:rPr spc="345" dirty="0"/>
              <a:t> </a:t>
            </a:r>
            <a:r>
              <a:rPr spc="50" dirty="0"/>
              <a:t>is</a:t>
            </a:r>
            <a:r>
              <a:rPr spc="335" dirty="0"/>
              <a:t> </a:t>
            </a:r>
            <a:r>
              <a:rPr spc="20" dirty="0"/>
              <a:t>normal</a:t>
            </a:r>
            <a:r>
              <a:rPr spc="330" dirty="0"/>
              <a:t> </a:t>
            </a:r>
            <a:r>
              <a:rPr spc="165" dirty="0"/>
              <a:t>to</a:t>
            </a:r>
            <a:r>
              <a:rPr spc="350" dirty="0"/>
              <a:t> </a:t>
            </a:r>
            <a:r>
              <a:rPr spc="50" dirty="0"/>
              <a:t>drop</a:t>
            </a:r>
            <a:r>
              <a:rPr spc="330" dirty="0"/>
              <a:t> </a:t>
            </a:r>
            <a:r>
              <a:rPr dirty="0"/>
              <a:t>them.</a:t>
            </a:r>
          </a:p>
          <a:p>
            <a:pPr marL="782320" marR="291465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782320" algn="l"/>
                <a:tab pos="782955" algn="l"/>
              </a:tabLst>
            </a:pPr>
            <a:r>
              <a:rPr spc="35" dirty="0"/>
              <a:t>Visualizing</a:t>
            </a:r>
            <a:r>
              <a:rPr spc="320" dirty="0"/>
              <a:t> </a:t>
            </a:r>
            <a:r>
              <a:rPr spc="75" dirty="0"/>
              <a:t>data</a:t>
            </a:r>
            <a:r>
              <a:rPr spc="335" dirty="0"/>
              <a:t> </a:t>
            </a:r>
            <a:r>
              <a:rPr spc="50" dirty="0"/>
              <a:t>is</a:t>
            </a:r>
            <a:r>
              <a:rPr spc="340" dirty="0"/>
              <a:t> </a:t>
            </a:r>
            <a:r>
              <a:rPr spc="-15" dirty="0"/>
              <a:t>a</a:t>
            </a:r>
            <a:r>
              <a:rPr spc="350" dirty="0"/>
              <a:t> </a:t>
            </a:r>
            <a:r>
              <a:rPr spc="-20" dirty="0"/>
              <a:t>good</a:t>
            </a:r>
            <a:r>
              <a:rPr spc="325" dirty="0"/>
              <a:t> </a:t>
            </a:r>
            <a:r>
              <a:rPr spc="10" dirty="0"/>
              <a:t>way</a:t>
            </a:r>
            <a:r>
              <a:rPr spc="350" dirty="0"/>
              <a:t> </a:t>
            </a:r>
            <a:r>
              <a:rPr spc="165" dirty="0"/>
              <a:t>of</a:t>
            </a:r>
            <a:r>
              <a:rPr spc="345" dirty="0"/>
              <a:t> </a:t>
            </a:r>
            <a:r>
              <a:rPr spc="30" dirty="0"/>
              <a:t>determining</a:t>
            </a:r>
            <a:r>
              <a:rPr spc="315" dirty="0"/>
              <a:t> </a:t>
            </a:r>
            <a:r>
              <a:rPr spc="70" dirty="0"/>
              <a:t>what</a:t>
            </a:r>
            <a:r>
              <a:rPr spc="340" dirty="0"/>
              <a:t> </a:t>
            </a:r>
            <a:r>
              <a:rPr spc="120" dirty="0"/>
              <a:t>features</a:t>
            </a:r>
            <a:r>
              <a:rPr spc="300" dirty="0"/>
              <a:t> </a:t>
            </a:r>
            <a:r>
              <a:rPr spc="10" dirty="0"/>
              <a:t>have</a:t>
            </a:r>
            <a:r>
              <a:rPr spc="330" dirty="0"/>
              <a:t> </a:t>
            </a:r>
            <a:r>
              <a:rPr spc="105" dirty="0"/>
              <a:t>the</a:t>
            </a:r>
            <a:r>
              <a:rPr spc="350" dirty="0"/>
              <a:t> </a:t>
            </a:r>
            <a:r>
              <a:rPr spc="114" dirty="0"/>
              <a:t>strongest </a:t>
            </a:r>
            <a:r>
              <a:rPr spc="-490" dirty="0"/>
              <a:t> </a:t>
            </a:r>
            <a:r>
              <a:rPr spc="125" dirty="0"/>
              <a:t>effect.</a:t>
            </a:r>
          </a:p>
          <a:p>
            <a:pPr marL="78232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782320" algn="l"/>
                <a:tab pos="782955" algn="l"/>
              </a:tabLst>
            </a:pPr>
            <a:r>
              <a:rPr spc="-125" dirty="0"/>
              <a:t>SQL</a:t>
            </a:r>
            <a:r>
              <a:rPr spc="370" dirty="0"/>
              <a:t> </a:t>
            </a:r>
            <a:r>
              <a:rPr spc="40" dirty="0"/>
              <a:t>queries</a:t>
            </a:r>
            <a:r>
              <a:rPr spc="315" dirty="0"/>
              <a:t> </a:t>
            </a:r>
            <a:r>
              <a:rPr spc="40" dirty="0"/>
              <a:t>provide</a:t>
            </a:r>
            <a:r>
              <a:rPr spc="325" dirty="0"/>
              <a:t> </a:t>
            </a:r>
            <a:r>
              <a:rPr spc="35" dirty="0"/>
              <a:t>wider</a:t>
            </a:r>
            <a:r>
              <a:rPr spc="350" dirty="0"/>
              <a:t> </a:t>
            </a:r>
            <a:r>
              <a:rPr spc="-5" dirty="0"/>
              <a:t>scope</a:t>
            </a:r>
            <a:r>
              <a:rPr spc="330" dirty="0"/>
              <a:t> </a:t>
            </a:r>
            <a:r>
              <a:rPr spc="165" dirty="0"/>
              <a:t>to</a:t>
            </a:r>
            <a:r>
              <a:rPr spc="355" dirty="0"/>
              <a:t> </a:t>
            </a:r>
            <a:r>
              <a:rPr spc="60" dirty="0"/>
              <a:t>explore</a:t>
            </a:r>
            <a:r>
              <a:rPr spc="325" dirty="0"/>
              <a:t> </a:t>
            </a:r>
            <a:r>
              <a:rPr spc="100" dirty="0"/>
              <a:t>datasets</a:t>
            </a:r>
            <a:r>
              <a:rPr spc="315" dirty="0"/>
              <a:t> </a:t>
            </a:r>
            <a:r>
              <a:rPr dirty="0"/>
              <a:t>in</a:t>
            </a:r>
            <a:r>
              <a:rPr spc="345" dirty="0"/>
              <a:t> </a:t>
            </a:r>
            <a:r>
              <a:rPr dirty="0"/>
              <a:t>comparison</a:t>
            </a:r>
            <a:r>
              <a:rPr spc="315" dirty="0"/>
              <a:t> </a:t>
            </a:r>
            <a:r>
              <a:rPr spc="75" dirty="0"/>
              <a:t>with</a:t>
            </a:r>
            <a:r>
              <a:rPr spc="360" dirty="0"/>
              <a:t> </a:t>
            </a:r>
            <a:r>
              <a:rPr spc="95" dirty="0"/>
              <a:t>traditional</a:t>
            </a:r>
          </a:p>
          <a:p>
            <a:pPr marL="782320">
              <a:lnSpc>
                <a:spcPct val="100000"/>
              </a:lnSpc>
            </a:pPr>
            <a:r>
              <a:rPr spc="-105" dirty="0"/>
              <a:t>EDA.</a:t>
            </a:r>
          </a:p>
          <a:p>
            <a:pPr marL="782320" marR="489584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782320" algn="l"/>
                <a:tab pos="782955" algn="l"/>
              </a:tabLst>
            </a:pPr>
            <a:r>
              <a:rPr spc="-80" dirty="0"/>
              <a:t>SVM</a:t>
            </a:r>
            <a:r>
              <a:rPr spc="-55" dirty="0"/>
              <a:t> </a:t>
            </a:r>
            <a:r>
              <a:rPr spc="-15" dirty="0"/>
              <a:t>and</a:t>
            </a:r>
            <a:r>
              <a:rPr spc="335" dirty="0"/>
              <a:t> </a:t>
            </a:r>
            <a:r>
              <a:rPr spc="-145" dirty="0"/>
              <a:t>KNN</a:t>
            </a:r>
            <a:r>
              <a:rPr spc="20" dirty="0"/>
              <a:t> </a:t>
            </a:r>
            <a:r>
              <a:rPr spc="-5" dirty="0"/>
              <a:t>models</a:t>
            </a:r>
            <a:r>
              <a:rPr spc="320" dirty="0"/>
              <a:t> </a:t>
            </a:r>
            <a:r>
              <a:rPr spc="70" dirty="0"/>
              <a:t>are</a:t>
            </a:r>
            <a:r>
              <a:rPr spc="340" dirty="0"/>
              <a:t> </a:t>
            </a:r>
            <a:r>
              <a:rPr spc="105" dirty="0"/>
              <a:t>the</a:t>
            </a:r>
            <a:r>
              <a:rPr spc="350" dirty="0"/>
              <a:t> </a:t>
            </a:r>
            <a:r>
              <a:rPr spc="40" dirty="0"/>
              <a:t>most</a:t>
            </a:r>
            <a:r>
              <a:rPr spc="335" dirty="0"/>
              <a:t> </a:t>
            </a:r>
            <a:r>
              <a:rPr spc="65" dirty="0"/>
              <a:t>reliable</a:t>
            </a:r>
            <a:r>
              <a:rPr spc="325" dirty="0"/>
              <a:t> </a:t>
            </a:r>
            <a:r>
              <a:rPr dirty="0"/>
              <a:t>since</a:t>
            </a:r>
            <a:r>
              <a:rPr spc="340" dirty="0"/>
              <a:t> </a:t>
            </a:r>
            <a:r>
              <a:rPr spc="100" dirty="0"/>
              <a:t>they</a:t>
            </a:r>
            <a:r>
              <a:rPr spc="335" dirty="0"/>
              <a:t> </a:t>
            </a:r>
            <a:r>
              <a:rPr spc="10" dirty="0"/>
              <a:t>have</a:t>
            </a:r>
            <a:r>
              <a:rPr spc="330" dirty="0"/>
              <a:t> </a:t>
            </a:r>
            <a:r>
              <a:rPr spc="105" dirty="0"/>
              <a:t>the</a:t>
            </a:r>
            <a:r>
              <a:rPr spc="335" dirty="0"/>
              <a:t> </a:t>
            </a:r>
            <a:r>
              <a:rPr spc="55" dirty="0"/>
              <a:t>highest</a:t>
            </a:r>
            <a:r>
              <a:rPr spc="310" dirty="0"/>
              <a:t> </a:t>
            </a:r>
            <a:r>
              <a:rPr spc="105" dirty="0"/>
              <a:t>out</a:t>
            </a:r>
            <a:r>
              <a:rPr spc="345" dirty="0"/>
              <a:t> </a:t>
            </a:r>
            <a:r>
              <a:rPr spc="160" dirty="0"/>
              <a:t>of </a:t>
            </a:r>
            <a:r>
              <a:rPr spc="-490" dirty="0"/>
              <a:t> </a:t>
            </a:r>
            <a:r>
              <a:rPr spc="-5" dirty="0"/>
              <a:t>sample</a:t>
            </a:r>
            <a:r>
              <a:rPr spc="315" dirty="0"/>
              <a:t> </a:t>
            </a:r>
            <a:r>
              <a:rPr spc="15" dirty="0"/>
              <a:t>accuracy</a:t>
            </a:r>
            <a:r>
              <a:rPr spc="305" dirty="0"/>
              <a:t> </a:t>
            </a:r>
            <a:r>
              <a:rPr spc="-15" dirty="0"/>
              <a:t>and</a:t>
            </a:r>
            <a:r>
              <a:rPr spc="330" dirty="0"/>
              <a:t> </a:t>
            </a:r>
            <a:r>
              <a:rPr spc="65" dirty="0"/>
              <a:t>f1-score.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112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" dirty="0">
                <a:solidFill>
                  <a:srgbClr val="0A48CA"/>
                </a:solidFill>
                <a:latin typeface="Arial Narrow"/>
                <a:cs typeface="Arial Narrow"/>
              </a:rPr>
              <a:t>Conclusions</a:t>
            </a:r>
            <a:endParaRPr sz="37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47293"/>
            <a:ext cx="2477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Int</a:t>
            </a:r>
            <a:r>
              <a:rPr sz="3700" dirty="0">
                <a:solidFill>
                  <a:srgbClr val="0A48CA"/>
                </a:solidFill>
                <a:latin typeface="Arial"/>
                <a:cs typeface="Arial"/>
              </a:rPr>
              <a:t>r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oducti</a:t>
            </a:r>
            <a:r>
              <a:rPr sz="3700" spc="-20" dirty="0">
                <a:solidFill>
                  <a:srgbClr val="0A48CA"/>
                </a:solidFill>
                <a:latin typeface="Arial"/>
                <a:cs typeface="Arial"/>
              </a:rPr>
              <a:t>o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n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46281" y="6464985"/>
            <a:ext cx="1663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81" y="1760347"/>
            <a:ext cx="10695940" cy="26517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age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commercial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space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travelling,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SpaceX</a:t>
            </a:r>
            <a:r>
              <a:rPr sz="2200" spc="6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advertises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Falcon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9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rocket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launches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website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with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cost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62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million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dollars;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other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providers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cost upward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165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million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dollars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each,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much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savings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because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SpaceX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reuse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first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stage.</a:t>
            </a:r>
            <a:endParaRPr sz="2200">
              <a:latin typeface="Arial"/>
              <a:cs typeface="Arial"/>
            </a:endParaRPr>
          </a:p>
          <a:p>
            <a:pPr marL="12700" marR="9525">
              <a:lnSpc>
                <a:spcPct val="90000"/>
              </a:lnSpc>
              <a:spcBef>
                <a:spcPts val="1360"/>
              </a:spcBef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aim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science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project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predict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if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Falcon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9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first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stage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will land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5" dirty="0">
                <a:latin typeface="Arial"/>
                <a:cs typeface="Arial"/>
              </a:rPr>
              <a:t>successfully,</a:t>
            </a:r>
            <a:r>
              <a:rPr sz="2200" spc="-5" dirty="0">
                <a:latin typeface="Arial"/>
                <a:cs typeface="Arial"/>
              </a:rPr>
              <a:t> therefore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if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 determine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if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first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stage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will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land,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determine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cost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launch.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This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information</a:t>
            </a:r>
            <a:r>
              <a:rPr sz="2200" spc="6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be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used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if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alternate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company</a:t>
            </a:r>
            <a:r>
              <a:rPr sz="2200" spc="5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wants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bid against SpaceX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rocket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launch.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0101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71681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845005"/>
            <a:ext cx="9603105" cy="3655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 Narrow"/>
                <a:cs typeface="Arial Narrow"/>
              </a:rPr>
              <a:t>data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40" dirty="0">
                <a:solidFill>
                  <a:srgbClr val="292929"/>
                </a:solidFill>
                <a:latin typeface="Arial Narrow"/>
                <a:cs typeface="Arial Narrow"/>
              </a:rPr>
              <a:t>set</a:t>
            </a:r>
            <a:r>
              <a:rPr sz="2200" spc="33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Narrow"/>
                <a:cs typeface="Arial Narrow"/>
              </a:rPr>
              <a:t>used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dirty="0">
                <a:solidFill>
                  <a:srgbClr val="292929"/>
                </a:solidFill>
                <a:latin typeface="Arial Narrow"/>
                <a:cs typeface="Arial Narrow"/>
              </a:rPr>
              <a:t>in</a:t>
            </a:r>
            <a:r>
              <a:rPr sz="2200" spc="3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3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 Narrow"/>
                <a:cs typeface="Arial Narrow"/>
              </a:rPr>
              <a:t>project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 Narrow"/>
                <a:cs typeface="Arial Narrow"/>
              </a:rPr>
              <a:t>is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3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SpaceX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Narrow"/>
                <a:cs typeface="Arial Narrow"/>
              </a:rPr>
              <a:t>Lunch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 Narrow"/>
                <a:cs typeface="Arial Narrow"/>
              </a:rPr>
              <a:t>data.</a:t>
            </a:r>
            <a:endParaRPr sz="22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5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 Narrow"/>
                <a:cs typeface="Arial Narrow"/>
              </a:rPr>
              <a:t>data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40" dirty="0">
                <a:solidFill>
                  <a:srgbClr val="292929"/>
                </a:solidFill>
                <a:latin typeface="Arial Narrow"/>
                <a:cs typeface="Arial Narrow"/>
              </a:rPr>
              <a:t>set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Arial Narrow"/>
                <a:cs typeface="Arial Narrow"/>
              </a:rPr>
              <a:t>contains</a:t>
            </a:r>
            <a:r>
              <a:rPr sz="22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Arial Narrow"/>
                <a:cs typeface="Arial Narrow"/>
              </a:rPr>
              <a:t>information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Arial Narrow"/>
                <a:cs typeface="Arial Narrow"/>
              </a:rPr>
              <a:t>about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35" dirty="0">
                <a:solidFill>
                  <a:srgbClr val="292929"/>
                </a:solidFill>
                <a:latin typeface="Arial Narrow"/>
                <a:cs typeface="Arial Narrow"/>
              </a:rPr>
              <a:t>different</a:t>
            </a:r>
            <a:r>
              <a:rPr sz="22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35" dirty="0">
                <a:solidFill>
                  <a:srgbClr val="292929"/>
                </a:solidFill>
                <a:latin typeface="Arial Narrow"/>
                <a:cs typeface="Arial Narrow"/>
              </a:rPr>
              <a:t>flights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 Narrow"/>
                <a:cs typeface="Arial Narrow"/>
              </a:rPr>
              <a:t>including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Arial Narrow"/>
                <a:cs typeface="Arial Narrow"/>
              </a:rPr>
              <a:t>date,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 Narrow"/>
                <a:cs typeface="Arial Narrow"/>
              </a:rPr>
              <a:t>lunch</a:t>
            </a:r>
            <a:r>
              <a:rPr sz="2200" spc="33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85" dirty="0">
                <a:solidFill>
                  <a:srgbClr val="292929"/>
                </a:solidFill>
                <a:latin typeface="Arial Narrow"/>
                <a:cs typeface="Arial Narrow"/>
              </a:rPr>
              <a:t>site,</a:t>
            </a:r>
            <a:endParaRPr sz="22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sz="2200" spc="90" dirty="0">
                <a:solidFill>
                  <a:srgbClr val="292929"/>
                </a:solidFill>
                <a:latin typeface="Arial Narrow"/>
                <a:cs typeface="Arial Narrow"/>
              </a:rPr>
              <a:t>booster</a:t>
            </a:r>
            <a:r>
              <a:rPr sz="22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Arial Narrow"/>
                <a:cs typeface="Arial Narrow"/>
              </a:rPr>
              <a:t>version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z="22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Narrow"/>
                <a:cs typeface="Arial Narrow"/>
              </a:rPr>
              <a:t>more</a:t>
            </a:r>
            <a:endParaRPr sz="22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22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 Narrow"/>
                <a:cs typeface="Arial Narrow"/>
              </a:rPr>
              <a:t>data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 Narrow"/>
                <a:cs typeface="Arial Narrow"/>
              </a:rPr>
              <a:t>is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Arial Narrow"/>
                <a:cs typeface="Arial Narrow"/>
              </a:rPr>
              <a:t>collected</a:t>
            </a:r>
            <a:r>
              <a:rPr sz="22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Arial Narrow"/>
                <a:cs typeface="Arial Narrow"/>
              </a:rPr>
              <a:t>by</a:t>
            </a:r>
            <a:r>
              <a:rPr sz="2200" spc="33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Arial Narrow"/>
                <a:cs typeface="Arial Narrow"/>
              </a:rPr>
              <a:t>two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 Narrow"/>
                <a:cs typeface="Arial Narrow"/>
              </a:rPr>
              <a:t>main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 Narrow"/>
                <a:cs typeface="Arial Narrow"/>
              </a:rPr>
              <a:t>approaches:</a:t>
            </a:r>
            <a:endParaRPr sz="2200">
              <a:latin typeface="Arial Narrow"/>
              <a:cs typeface="Arial Narrow"/>
            </a:endParaRPr>
          </a:p>
          <a:p>
            <a:pPr marL="812800" lvl="1" indent="-34290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1800" spc="2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Narrow"/>
                <a:cs typeface="Arial Narrow"/>
              </a:rPr>
              <a:t>SpaceX</a:t>
            </a:r>
            <a:r>
              <a:rPr sz="1800" spc="254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 Narrow"/>
                <a:cs typeface="Arial Narrow"/>
              </a:rPr>
              <a:t>API</a:t>
            </a:r>
            <a:endParaRPr sz="1800">
              <a:latin typeface="Arial Narrow"/>
              <a:cs typeface="Arial Narrow"/>
            </a:endParaRPr>
          </a:p>
          <a:p>
            <a:pPr marL="812800" lvl="1" indent="-342900">
              <a:lnSpc>
                <a:spcPct val="100000"/>
              </a:lnSpc>
              <a:spcBef>
                <a:spcPts val="140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45" dirty="0">
                <a:solidFill>
                  <a:srgbClr val="292929"/>
                </a:solidFill>
                <a:latin typeface="Arial Narrow"/>
                <a:cs typeface="Arial Narrow"/>
              </a:rPr>
              <a:t>Web</a:t>
            </a:r>
            <a:r>
              <a:rPr sz="1800" spc="2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Arial Narrow"/>
                <a:cs typeface="Arial Narrow"/>
              </a:rPr>
              <a:t>scrapping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8098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42669" algn="l"/>
              </a:tabLst>
            </a:pPr>
            <a:r>
              <a:rPr sz="3700" spc="65" dirty="0">
                <a:solidFill>
                  <a:srgbClr val="0A48CA"/>
                </a:solidFill>
                <a:latin typeface="Arial Narrow"/>
                <a:cs typeface="Arial Narrow"/>
              </a:rPr>
              <a:t>Data	</a:t>
            </a:r>
            <a:r>
              <a:rPr sz="3700" spc="45" dirty="0">
                <a:solidFill>
                  <a:srgbClr val="0A48CA"/>
                </a:solidFill>
                <a:latin typeface="Arial Narrow"/>
                <a:cs typeface="Arial Narrow"/>
              </a:rPr>
              <a:t>Collection</a:t>
            </a:r>
            <a:endParaRPr sz="37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71681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751838"/>
            <a:ext cx="4173220" cy="4472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We’ll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Calibri"/>
                <a:cs typeface="Calibri"/>
              </a:rPr>
              <a:t>be</a:t>
            </a:r>
            <a:r>
              <a:rPr sz="2000" spc="-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collecting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Calibri"/>
                <a:cs typeface="Calibri"/>
              </a:rPr>
              <a:t>lunch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from 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Arial Narrow"/>
                <a:cs typeface="Arial Narrow"/>
              </a:rPr>
              <a:t>SpaceX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 Narrow"/>
                <a:cs typeface="Arial Narrow"/>
              </a:rPr>
              <a:t>API,</a:t>
            </a:r>
            <a:r>
              <a:rPr sz="2000" spc="-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5" dirty="0">
                <a:solidFill>
                  <a:srgbClr val="292929"/>
                </a:solidFill>
                <a:latin typeface="Arial Narrow"/>
                <a:cs typeface="Arial Narrow"/>
              </a:rPr>
              <a:t>First</a:t>
            </a:r>
            <a:r>
              <a:rPr sz="2000" spc="1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 Narrow"/>
                <a:cs typeface="Arial Narrow"/>
              </a:rPr>
              <a:t>we</a:t>
            </a:r>
            <a:r>
              <a:rPr sz="2000" spc="-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Arial Narrow"/>
                <a:cs typeface="Arial Narrow"/>
              </a:rPr>
              <a:t>request  </a:t>
            </a:r>
            <a:r>
              <a:rPr sz="2000" spc="10" dirty="0">
                <a:solidFill>
                  <a:srgbClr val="292929"/>
                </a:solidFill>
                <a:latin typeface="Arial Narrow"/>
                <a:cs typeface="Arial Narrow"/>
              </a:rPr>
              <a:t>lunch </a:t>
            </a:r>
            <a:r>
              <a:rPr sz="2000" spc="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Arial Narrow"/>
                <a:cs typeface="Arial Narrow"/>
              </a:rPr>
              <a:t>data</a:t>
            </a:r>
            <a:r>
              <a:rPr sz="2000" spc="7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Arial Narrow"/>
                <a:cs typeface="Arial Narrow"/>
              </a:rPr>
              <a:t>from </a:t>
            </a:r>
            <a:r>
              <a:rPr sz="2000" spc="-15" dirty="0">
                <a:solidFill>
                  <a:srgbClr val="292929"/>
                </a:solidFill>
                <a:latin typeface="Arial Narrow"/>
                <a:cs typeface="Arial Narrow"/>
              </a:rPr>
              <a:t>SpaceX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 Narrow"/>
                <a:cs typeface="Arial Narrow"/>
              </a:rPr>
              <a:t>API</a:t>
            </a:r>
            <a:r>
              <a:rPr sz="2000" spc="-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Arial Narrow"/>
                <a:cs typeface="Arial Narrow"/>
              </a:rPr>
              <a:t>using</a:t>
            </a:r>
            <a:r>
              <a:rPr sz="2000" spc="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 </a:t>
            </a:r>
            <a:r>
              <a:rPr sz="2000" spc="-135" dirty="0">
                <a:solidFill>
                  <a:srgbClr val="292929"/>
                </a:solidFill>
                <a:latin typeface="Arial Narrow"/>
                <a:cs typeface="Arial Narrow"/>
              </a:rPr>
              <a:t>GET </a:t>
            </a:r>
            <a:r>
              <a:rPr sz="2000" spc="-13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 Narrow"/>
                <a:cs typeface="Arial Narrow"/>
              </a:rPr>
              <a:t>command</a:t>
            </a:r>
            <a:r>
              <a:rPr sz="2000" spc="-6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Arial Narrow"/>
                <a:cs typeface="Arial Narrow"/>
              </a:rPr>
              <a:t>(requests.get),  </a:t>
            </a:r>
            <a:r>
              <a:rPr sz="2000" spc="70" dirty="0">
                <a:solidFill>
                  <a:srgbClr val="292929"/>
                </a:solidFill>
                <a:latin typeface="Arial Narrow"/>
                <a:cs typeface="Arial Narrow"/>
              </a:rPr>
              <a:t>then  </a:t>
            </a:r>
            <a:r>
              <a:rPr sz="2000" spc="-15" dirty="0">
                <a:solidFill>
                  <a:srgbClr val="292929"/>
                </a:solidFill>
                <a:latin typeface="Arial Narrow"/>
                <a:cs typeface="Arial Narrow"/>
              </a:rPr>
              <a:t>we 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Arial Narrow"/>
                <a:cs typeface="Arial Narrow"/>
              </a:rPr>
              <a:t>create</a:t>
            </a:r>
            <a:r>
              <a:rPr sz="2000" spc="8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a</a:t>
            </a:r>
            <a:r>
              <a:rPr sz="2000" spc="-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dirty="0">
                <a:solidFill>
                  <a:srgbClr val="292929"/>
                </a:solidFill>
                <a:latin typeface="Arial Narrow"/>
                <a:cs typeface="Arial Narrow"/>
              </a:rPr>
              <a:t>pandas</a:t>
            </a:r>
            <a:r>
              <a:rPr sz="2000" spc="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Arial Narrow"/>
                <a:cs typeface="Arial Narrow"/>
              </a:rPr>
              <a:t>dataframe</a:t>
            </a:r>
            <a:r>
              <a:rPr sz="2000" spc="7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Arial Narrow"/>
                <a:cs typeface="Arial Narrow"/>
              </a:rPr>
              <a:t>from</a:t>
            </a:r>
            <a:r>
              <a:rPr sz="2000" spc="8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 </a:t>
            </a:r>
            <a:r>
              <a:rPr sz="2000" spc="-4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30" dirty="0">
                <a:solidFill>
                  <a:srgbClr val="292929"/>
                </a:solidFill>
                <a:latin typeface="Arial Narrow"/>
                <a:cs typeface="Arial Narrow"/>
              </a:rPr>
              <a:t>response,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80" dirty="0">
                <a:solidFill>
                  <a:srgbClr val="292929"/>
                </a:solidFill>
                <a:latin typeface="Arial Narrow"/>
                <a:cs typeface="Arial Narrow"/>
              </a:rPr>
              <a:t>After</a:t>
            </a:r>
            <a:r>
              <a:rPr sz="2000" spc="29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5" dirty="0">
                <a:solidFill>
                  <a:srgbClr val="292929"/>
                </a:solidFill>
                <a:latin typeface="Arial Narrow"/>
                <a:cs typeface="Arial Narrow"/>
              </a:rPr>
              <a:t>that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 Narrow"/>
                <a:cs typeface="Arial Narrow"/>
              </a:rPr>
              <a:t>we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 Narrow"/>
                <a:cs typeface="Arial Narrow"/>
              </a:rPr>
              <a:t>make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Arial Narrow"/>
                <a:cs typeface="Arial Narrow"/>
              </a:rPr>
              <a:t>several </a:t>
            </a:r>
            <a:r>
              <a:rPr sz="2000" spc="-4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 Narrow"/>
                <a:cs typeface="Arial Narrow"/>
              </a:rPr>
              <a:t>sub  </a:t>
            </a:r>
            <a:r>
              <a:rPr sz="2000" spc="80" dirty="0">
                <a:solidFill>
                  <a:srgbClr val="292929"/>
                </a:solidFill>
                <a:latin typeface="Arial Narrow"/>
                <a:cs typeface="Arial Narrow"/>
              </a:rPr>
              <a:t>requests  </a:t>
            </a:r>
            <a:r>
              <a:rPr sz="2000" spc="155" dirty="0">
                <a:solidFill>
                  <a:srgbClr val="292929"/>
                </a:solidFill>
                <a:latin typeface="Arial Narrow"/>
                <a:cs typeface="Arial Narrow"/>
              </a:rPr>
              <a:t>to </a:t>
            </a:r>
            <a:r>
              <a:rPr sz="2000" spc="95" dirty="0">
                <a:solidFill>
                  <a:srgbClr val="292929"/>
                </a:solidFill>
                <a:latin typeface="Arial Narrow"/>
                <a:cs typeface="Arial Narrow"/>
              </a:rPr>
              <a:t>get  </a:t>
            </a:r>
            <a:r>
              <a:rPr sz="2000" spc="-5" dirty="0">
                <a:solidFill>
                  <a:srgbClr val="292929"/>
                </a:solidFill>
                <a:latin typeface="Arial Narrow"/>
                <a:cs typeface="Arial Narrow"/>
              </a:rPr>
              <a:t>more</a:t>
            </a:r>
            <a:r>
              <a:rPr sz="2000" spc="4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Arial Narrow"/>
                <a:cs typeface="Arial Narrow"/>
              </a:rPr>
              <a:t>detailed </a:t>
            </a:r>
            <a:r>
              <a:rPr sz="2000" spc="5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Arial Narrow"/>
                <a:cs typeface="Arial Narrow"/>
              </a:rPr>
              <a:t>consistent </a:t>
            </a:r>
            <a:r>
              <a:rPr sz="2000" spc="55" dirty="0">
                <a:solidFill>
                  <a:srgbClr val="292929"/>
                </a:solidFill>
                <a:latin typeface="Arial Narrow"/>
                <a:cs typeface="Arial Narrow"/>
              </a:rPr>
              <a:t>information</a:t>
            </a:r>
            <a:r>
              <a:rPr sz="2000" spc="6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Arial Narrow"/>
                <a:cs typeface="Arial Narrow"/>
              </a:rPr>
              <a:t>about 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 </a:t>
            </a:r>
            <a:r>
              <a:rPr sz="2000" spc="1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 Narrow"/>
                <a:cs typeface="Arial Narrow"/>
              </a:rPr>
              <a:t>IDs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Arial Narrow"/>
                <a:cs typeface="Arial Narrow"/>
              </a:rPr>
              <a:t>stored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 Narrow"/>
                <a:cs typeface="Arial Narrow"/>
              </a:rPr>
              <a:t>in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000" spc="29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Arial Narrow"/>
                <a:cs typeface="Arial Narrow"/>
              </a:rPr>
              <a:t>dataframe.</a:t>
            </a:r>
            <a:endParaRPr sz="2000">
              <a:latin typeface="Arial Narrow"/>
              <a:cs typeface="Arial Narrow"/>
            </a:endParaRPr>
          </a:p>
          <a:p>
            <a:pPr marL="241300" marR="2032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45" dirty="0">
                <a:solidFill>
                  <a:srgbClr val="292929"/>
                </a:solidFill>
                <a:latin typeface="Arial Narrow"/>
                <a:cs typeface="Arial Narrow"/>
              </a:rPr>
              <a:t>With 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 </a:t>
            </a:r>
            <a:r>
              <a:rPr sz="2000" spc="25" dirty="0">
                <a:solidFill>
                  <a:srgbClr val="292929"/>
                </a:solidFill>
                <a:latin typeface="Arial Narrow"/>
                <a:cs typeface="Arial Narrow"/>
              </a:rPr>
              <a:t>help  </a:t>
            </a:r>
            <a:r>
              <a:rPr sz="2000" spc="150" dirty="0">
                <a:solidFill>
                  <a:srgbClr val="292929"/>
                </a:solidFill>
                <a:latin typeface="Arial Narrow"/>
                <a:cs typeface="Arial Narrow"/>
              </a:rPr>
              <a:t>of </a:t>
            </a:r>
            <a:r>
              <a:rPr sz="2000" spc="-40" dirty="0">
                <a:solidFill>
                  <a:srgbClr val="292929"/>
                </a:solidFill>
                <a:latin typeface="Arial Narrow"/>
                <a:cs typeface="Arial Narrow"/>
              </a:rPr>
              <a:t>some</a:t>
            </a:r>
            <a:r>
              <a:rPr sz="2000" spc="37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Arial Narrow"/>
                <a:cs typeface="Arial Narrow"/>
              </a:rPr>
              <a:t>helper </a:t>
            </a:r>
            <a:r>
              <a:rPr sz="2000" spc="5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Arial Narrow"/>
                <a:cs typeface="Arial Narrow"/>
              </a:rPr>
              <a:t>functions,</a:t>
            </a:r>
            <a:r>
              <a:rPr sz="2000" spc="29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 Narrow"/>
                <a:cs typeface="Arial Narrow"/>
              </a:rPr>
              <a:t>we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30" dirty="0">
                <a:solidFill>
                  <a:srgbClr val="292929"/>
                </a:solidFill>
                <a:latin typeface="Arial Narrow"/>
                <a:cs typeface="Arial Narrow"/>
              </a:rPr>
              <a:t>save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Arial Narrow"/>
                <a:cs typeface="Arial Narrow"/>
              </a:rPr>
              <a:t>responses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Arial Narrow"/>
                <a:cs typeface="Arial Narrow"/>
              </a:rPr>
              <a:t>into </a:t>
            </a:r>
            <a:r>
              <a:rPr sz="2000" spc="-4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a</a:t>
            </a:r>
            <a:r>
              <a:rPr sz="2000" spc="434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45" dirty="0">
                <a:solidFill>
                  <a:srgbClr val="292929"/>
                </a:solidFill>
                <a:latin typeface="Arial Narrow"/>
                <a:cs typeface="Arial Narrow"/>
              </a:rPr>
              <a:t>dictionary,  </a:t>
            </a:r>
            <a:r>
              <a:rPr sz="2000" spc="-15" dirty="0">
                <a:solidFill>
                  <a:srgbClr val="292929"/>
                </a:solidFill>
                <a:latin typeface="Arial Narrow"/>
                <a:cs typeface="Arial Narrow"/>
              </a:rPr>
              <a:t>and</a:t>
            </a:r>
            <a:r>
              <a:rPr sz="2000" spc="4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Arial Narrow"/>
                <a:cs typeface="Arial Narrow"/>
              </a:rPr>
              <a:t>then  </a:t>
            </a:r>
            <a:r>
              <a:rPr sz="2000" spc="-20" dirty="0">
                <a:solidFill>
                  <a:srgbClr val="292929"/>
                </a:solidFill>
                <a:latin typeface="Arial Narrow"/>
                <a:cs typeface="Arial Narrow"/>
              </a:rPr>
              <a:t>we</a:t>
            </a:r>
            <a:r>
              <a:rPr sz="2000" spc="4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transform </a:t>
            </a:r>
            <a:r>
              <a:rPr sz="2000" spc="1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65" dirty="0">
                <a:solidFill>
                  <a:srgbClr val="292929"/>
                </a:solidFill>
                <a:latin typeface="Arial Narrow"/>
                <a:cs typeface="Arial Narrow"/>
              </a:rPr>
              <a:t>it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Arial Narrow"/>
                <a:cs typeface="Arial Narrow"/>
              </a:rPr>
              <a:t>into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a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Arial Narrow"/>
                <a:cs typeface="Arial Narrow"/>
              </a:rPr>
              <a:t>dataframe,</a:t>
            </a:r>
            <a:r>
              <a:rPr sz="2000" spc="29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 Narrow"/>
                <a:cs typeface="Arial Narrow"/>
              </a:rPr>
              <a:t>which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Arial Narrow"/>
                <a:cs typeface="Arial Narrow"/>
              </a:rPr>
              <a:t>is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Arial Narrow"/>
                <a:cs typeface="Arial Narrow"/>
              </a:rPr>
              <a:t>our</a:t>
            </a:r>
            <a:r>
              <a:rPr sz="20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Arial Narrow"/>
                <a:cs typeface="Arial Narrow"/>
              </a:rPr>
              <a:t>data </a:t>
            </a:r>
            <a:r>
              <a:rPr sz="2000" spc="-4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Arial Narrow"/>
                <a:cs typeface="Arial Narrow"/>
              </a:rPr>
              <a:t>set.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541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42669" algn="l"/>
                <a:tab pos="2981325" algn="l"/>
                <a:tab pos="3404870" algn="l"/>
                <a:tab pos="4923155" algn="l"/>
              </a:tabLst>
            </a:pPr>
            <a:r>
              <a:rPr sz="3700" spc="65" dirty="0">
                <a:solidFill>
                  <a:srgbClr val="0A48CA"/>
                </a:solidFill>
                <a:latin typeface="Arial Narrow"/>
                <a:cs typeface="Arial Narrow"/>
              </a:rPr>
              <a:t>Data	</a:t>
            </a:r>
            <a:r>
              <a:rPr sz="3700" spc="-520" dirty="0">
                <a:solidFill>
                  <a:srgbClr val="0A48CA"/>
                </a:solidFill>
                <a:latin typeface="Arial Narrow"/>
                <a:cs typeface="Arial Narrow"/>
              </a:rPr>
              <a:t>C</a:t>
            </a:r>
            <a:r>
              <a:rPr sz="3700" spc="75" dirty="0">
                <a:solidFill>
                  <a:srgbClr val="0A48CA"/>
                </a:solidFill>
                <a:latin typeface="Arial Narrow"/>
                <a:cs typeface="Arial Narrow"/>
              </a:rPr>
              <a:t>olle</a:t>
            </a:r>
            <a:r>
              <a:rPr sz="3700" spc="85" dirty="0">
                <a:solidFill>
                  <a:srgbClr val="0A48CA"/>
                </a:solidFill>
                <a:latin typeface="Arial Narrow"/>
                <a:cs typeface="Arial Narrow"/>
              </a:rPr>
              <a:t>c</a:t>
            </a:r>
            <a:r>
              <a:rPr sz="3700" spc="145" dirty="0">
                <a:solidFill>
                  <a:srgbClr val="0A48CA"/>
                </a:solidFill>
                <a:latin typeface="Arial Narrow"/>
                <a:cs typeface="Arial Narrow"/>
              </a:rPr>
              <a:t>tion</a:t>
            </a:r>
            <a:r>
              <a:rPr sz="3700" dirty="0">
                <a:solidFill>
                  <a:srgbClr val="0A48CA"/>
                </a:solidFill>
                <a:latin typeface="Arial Narrow"/>
                <a:cs typeface="Arial Narrow"/>
              </a:rPr>
              <a:t>	</a:t>
            </a:r>
            <a:r>
              <a:rPr sz="3700" spc="60" dirty="0">
                <a:solidFill>
                  <a:srgbClr val="0A48CA"/>
                </a:solidFill>
                <a:latin typeface="Calibri"/>
                <a:cs typeface="Calibri"/>
              </a:rPr>
              <a:t>–</a:t>
            </a:r>
            <a:r>
              <a:rPr sz="3700" dirty="0">
                <a:solidFill>
                  <a:srgbClr val="0A48CA"/>
                </a:solidFill>
                <a:latin typeface="Calibri"/>
                <a:cs typeface="Calibri"/>
              </a:rPr>
              <a:t>	</a:t>
            </a:r>
            <a:r>
              <a:rPr sz="3700" spc="-25" dirty="0">
                <a:solidFill>
                  <a:srgbClr val="0A48CA"/>
                </a:solidFill>
                <a:latin typeface="Arial Narrow"/>
                <a:cs typeface="Arial Narrow"/>
              </a:rPr>
              <a:t>SpaceX</a:t>
            </a:r>
            <a:r>
              <a:rPr sz="3700" dirty="0">
                <a:solidFill>
                  <a:srgbClr val="0A48CA"/>
                </a:solidFill>
                <a:latin typeface="Arial Narrow"/>
                <a:cs typeface="Arial Narrow"/>
              </a:rPr>
              <a:t>	</a:t>
            </a:r>
            <a:r>
              <a:rPr sz="3700" spc="-50" dirty="0">
                <a:solidFill>
                  <a:srgbClr val="0A48CA"/>
                </a:solidFill>
                <a:latin typeface="Arial Narrow"/>
                <a:cs typeface="Arial Narrow"/>
              </a:rPr>
              <a:t>API</a:t>
            </a:r>
            <a:endParaRPr sz="3700">
              <a:latin typeface="Arial Narrow"/>
              <a:cs typeface="Arial Narro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20941" y="2694304"/>
            <a:ext cx="1343025" cy="884555"/>
            <a:chOff x="7020941" y="2694304"/>
            <a:chExt cx="1343025" cy="884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116" y="2697479"/>
              <a:ext cx="1336548" cy="8778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24116" y="2697479"/>
              <a:ext cx="1336675" cy="878205"/>
            </a:xfrm>
            <a:custGeom>
              <a:avLst/>
              <a:gdLst/>
              <a:ahLst/>
              <a:cxnLst/>
              <a:rect l="l" t="t" r="r" b="b"/>
              <a:pathLst>
                <a:path w="1336675" h="878204">
                  <a:moveTo>
                    <a:pt x="215010" y="0"/>
                  </a:moveTo>
                  <a:lnTo>
                    <a:pt x="1121536" y="0"/>
                  </a:lnTo>
                  <a:lnTo>
                    <a:pt x="1153309" y="4758"/>
                  </a:lnTo>
                  <a:lnTo>
                    <a:pt x="1212179" y="40787"/>
                  </a:lnTo>
                  <a:lnTo>
                    <a:pt x="1238611" y="70701"/>
                  </a:lnTo>
                  <a:lnTo>
                    <a:pt x="1262599" y="107644"/>
                  </a:lnTo>
                  <a:lnTo>
                    <a:pt x="1283808" y="150937"/>
                  </a:lnTo>
                  <a:lnTo>
                    <a:pt x="1301907" y="199902"/>
                  </a:lnTo>
                  <a:lnTo>
                    <a:pt x="1316563" y="253861"/>
                  </a:lnTo>
                  <a:lnTo>
                    <a:pt x="1327444" y="312134"/>
                  </a:lnTo>
                  <a:lnTo>
                    <a:pt x="1334216" y="374044"/>
                  </a:lnTo>
                  <a:lnTo>
                    <a:pt x="1336548" y="438912"/>
                  </a:lnTo>
                  <a:lnTo>
                    <a:pt x="1334216" y="503779"/>
                  </a:lnTo>
                  <a:lnTo>
                    <a:pt x="1327444" y="565689"/>
                  </a:lnTo>
                  <a:lnTo>
                    <a:pt x="1316563" y="623962"/>
                  </a:lnTo>
                  <a:lnTo>
                    <a:pt x="1301907" y="677921"/>
                  </a:lnTo>
                  <a:lnTo>
                    <a:pt x="1283808" y="726886"/>
                  </a:lnTo>
                  <a:lnTo>
                    <a:pt x="1262599" y="770179"/>
                  </a:lnTo>
                  <a:lnTo>
                    <a:pt x="1238611" y="807122"/>
                  </a:lnTo>
                  <a:lnTo>
                    <a:pt x="1212179" y="837036"/>
                  </a:lnTo>
                  <a:lnTo>
                    <a:pt x="1153309" y="873065"/>
                  </a:lnTo>
                  <a:lnTo>
                    <a:pt x="1121536" y="877824"/>
                  </a:lnTo>
                  <a:lnTo>
                    <a:pt x="215010" y="877824"/>
                  </a:lnTo>
                  <a:lnTo>
                    <a:pt x="152913" y="859244"/>
                  </a:lnTo>
                  <a:lnTo>
                    <a:pt x="97936" y="807122"/>
                  </a:lnTo>
                  <a:lnTo>
                    <a:pt x="73948" y="770179"/>
                  </a:lnTo>
                  <a:lnTo>
                    <a:pt x="52739" y="726886"/>
                  </a:lnTo>
                  <a:lnTo>
                    <a:pt x="34640" y="677921"/>
                  </a:lnTo>
                  <a:lnTo>
                    <a:pt x="19984" y="623962"/>
                  </a:lnTo>
                  <a:lnTo>
                    <a:pt x="9103" y="565689"/>
                  </a:lnTo>
                  <a:lnTo>
                    <a:pt x="2331" y="503779"/>
                  </a:lnTo>
                  <a:lnTo>
                    <a:pt x="0" y="438912"/>
                  </a:lnTo>
                  <a:lnTo>
                    <a:pt x="2331" y="374044"/>
                  </a:lnTo>
                  <a:lnTo>
                    <a:pt x="9103" y="312134"/>
                  </a:lnTo>
                  <a:lnTo>
                    <a:pt x="19984" y="253861"/>
                  </a:lnTo>
                  <a:lnTo>
                    <a:pt x="34640" y="199902"/>
                  </a:lnTo>
                  <a:lnTo>
                    <a:pt x="52739" y="150937"/>
                  </a:lnTo>
                  <a:lnTo>
                    <a:pt x="73948" y="107644"/>
                  </a:lnTo>
                  <a:lnTo>
                    <a:pt x="97936" y="70701"/>
                  </a:lnTo>
                  <a:lnTo>
                    <a:pt x="124368" y="40787"/>
                  </a:lnTo>
                  <a:lnTo>
                    <a:pt x="183238" y="4758"/>
                  </a:lnTo>
                  <a:lnTo>
                    <a:pt x="215010" y="0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70495" y="2686050"/>
            <a:ext cx="84518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Request 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Lunchpad 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data from </a:t>
            </a:r>
            <a:r>
              <a:rPr sz="1400" b="1" dirty="0">
                <a:latin typeface="Calibri"/>
                <a:cs typeface="Calibri"/>
              </a:rPr>
              <a:t> SpaceX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API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56148" y="3424301"/>
            <a:ext cx="1343025" cy="882650"/>
            <a:chOff x="5256148" y="3424301"/>
            <a:chExt cx="1343025" cy="8826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9323" y="3427476"/>
              <a:ext cx="1336548" cy="876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59323" y="3427476"/>
              <a:ext cx="1336675" cy="876300"/>
            </a:xfrm>
            <a:custGeom>
              <a:avLst/>
              <a:gdLst/>
              <a:ahLst/>
              <a:cxnLst/>
              <a:rect l="l" t="t" r="r" b="b"/>
              <a:pathLst>
                <a:path w="1336675" h="876300">
                  <a:moveTo>
                    <a:pt x="0" y="876300"/>
                  </a:moveTo>
                  <a:lnTo>
                    <a:pt x="1336548" y="876300"/>
                  </a:lnTo>
                  <a:lnTo>
                    <a:pt x="1336548" y="0"/>
                  </a:lnTo>
                  <a:lnTo>
                    <a:pt x="0" y="0"/>
                  </a:lnTo>
                  <a:lnTo>
                    <a:pt x="0" y="876300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62371" y="3735070"/>
            <a:ext cx="13335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Response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20941" y="1629029"/>
            <a:ext cx="1343025" cy="884555"/>
            <a:chOff x="7020941" y="1629029"/>
            <a:chExt cx="1343025" cy="8845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4116" y="1632204"/>
              <a:ext cx="1336548" cy="8778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024116" y="1632204"/>
              <a:ext cx="1336675" cy="878205"/>
            </a:xfrm>
            <a:custGeom>
              <a:avLst/>
              <a:gdLst/>
              <a:ahLst/>
              <a:cxnLst/>
              <a:rect l="l" t="t" r="r" b="b"/>
              <a:pathLst>
                <a:path w="1336675" h="878205">
                  <a:moveTo>
                    <a:pt x="215010" y="0"/>
                  </a:moveTo>
                  <a:lnTo>
                    <a:pt x="1121536" y="0"/>
                  </a:lnTo>
                  <a:lnTo>
                    <a:pt x="1153309" y="4758"/>
                  </a:lnTo>
                  <a:lnTo>
                    <a:pt x="1212179" y="40787"/>
                  </a:lnTo>
                  <a:lnTo>
                    <a:pt x="1238611" y="70701"/>
                  </a:lnTo>
                  <a:lnTo>
                    <a:pt x="1262599" y="107644"/>
                  </a:lnTo>
                  <a:lnTo>
                    <a:pt x="1283808" y="150937"/>
                  </a:lnTo>
                  <a:lnTo>
                    <a:pt x="1301907" y="199902"/>
                  </a:lnTo>
                  <a:lnTo>
                    <a:pt x="1316563" y="253861"/>
                  </a:lnTo>
                  <a:lnTo>
                    <a:pt x="1327444" y="312134"/>
                  </a:lnTo>
                  <a:lnTo>
                    <a:pt x="1334216" y="374044"/>
                  </a:lnTo>
                  <a:lnTo>
                    <a:pt x="1336548" y="438912"/>
                  </a:lnTo>
                  <a:lnTo>
                    <a:pt x="1334216" y="503779"/>
                  </a:lnTo>
                  <a:lnTo>
                    <a:pt x="1327444" y="565689"/>
                  </a:lnTo>
                  <a:lnTo>
                    <a:pt x="1316563" y="623962"/>
                  </a:lnTo>
                  <a:lnTo>
                    <a:pt x="1301907" y="677921"/>
                  </a:lnTo>
                  <a:lnTo>
                    <a:pt x="1283808" y="726886"/>
                  </a:lnTo>
                  <a:lnTo>
                    <a:pt x="1262599" y="770179"/>
                  </a:lnTo>
                  <a:lnTo>
                    <a:pt x="1238611" y="807122"/>
                  </a:lnTo>
                  <a:lnTo>
                    <a:pt x="1212179" y="837036"/>
                  </a:lnTo>
                  <a:lnTo>
                    <a:pt x="1153309" y="873065"/>
                  </a:lnTo>
                  <a:lnTo>
                    <a:pt x="1121536" y="877824"/>
                  </a:lnTo>
                  <a:lnTo>
                    <a:pt x="215010" y="877824"/>
                  </a:lnTo>
                  <a:lnTo>
                    <a:pt x="152913" y="859244"/>
                  </a:lnTo>
                  <a:lnTo>
                    <a:pt x="97936" y="807122"/>
                  </a:lnTo>
                  <a:lnTo>
                    <a:pt x="73948" y="770179"/>
                  </a:lnTo>
                  <a:lnTo>
                    <a:pt x="52739" y="726886"/>
                  </a:lnTo>
                  <a:lnTo>
                    <a:pt x="34640" y="677921"/>
                  </a:lnTo>
                  <a:lnTo>
                    <a:pt x="19984" y="623962"/>
                  </a:lnTo>
                  <a:lnTo>
                    <a:pt x="9103" y="565689"/>
                  </a:lnTo>
                  <a:lnTo>
                    <a:pt x="2331" y="503779"/>
                  </a:lnTo>
                  <a:lnTo>
                    <a:pt x="0" y="438912"/>
                  </a:lnTo>
                  <a:lnTo>
                    <a:pt x="2331" y="374044"/>
                  </a:lnTo>
                  <a:lnTo>
                    <a:pt x="9103" y="312134"/>
                  </a:lnTo>
                  <a:lnTo>
                    <a:pt x="19984" y="253861"/>
                  </a:lnTo>
                  <a:lnTo>
                    <a:pt x="34640" y="199902"/>
                  </a:lnTo>
                  <a:lnTo>
                    <a:pt x="52739" y="150937"/>
                  </a:lnTo>
                  <a:lnTo>
                    <a:pt x="73948" y="107644"/>
                  </a:lnTo>
                  <a:lnTo>
                    <a:pt x="97936" y="70701"/>
                  </a:lnTo>
                  <a:lnTo>
                    <a:pt x="124368" y="40787"/>
                  </a:lnTo>
                  <a:lnTo>
                    <a:pt x="183238" y="4758"/>
                  </a:lnTo>
                  <a:lnTo>
                    <a:pt x="215010" y="0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217156" y="1620393"/>
            <a:ext cx="95313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810"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Request 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Rocket </a:t>
            </a:r>
            <a:r>
              <a:rPr sz="1400" b="1" spc="-5" dirty="0">
                <a:latin typeface="Calibri"/>
                <a:cs typeface="Calibri"/>
              </a:rPr>
              <a:t>data 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f</a:t>
            </a:r>
            <a:r>
              <a:rPr sz="1400" b="1" spc="-10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om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SpaceX  API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20941" y="3805301"/>
            <a:ext cx="1343025" cy="884555"/>
            <a:chOff x="7020941" y="3805301"/>
            <a:chExt cx="1343025" cy="88455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4116" y="3808476"/>
              <a:ext cx="1336548" cy="8778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024116" y="3808476"/>
              <a:ext cx="1336675" cy="878205"/>
            </a:xfrm>
            <a:custGeom>
              <a:avLst/>
              <a:gdLst/>
              <a:ahLst/>
              <a:cxnLst/>
              <a:rect l="l" t="t" r="r" b="b"/>
              <a:pathLst>
                <a:path w="1336675" h="878204">
                  <a:moveTo>
                    <a:pt x="215010" y="0"/>
                  </a:moveTo>
                  <a:lnTo>
                    <a:pt x="1121536" y="0"/>
                  </a:lnTo>
                  <a:lnTo>
                    <a:pt x="1153309" y="4758"/>
                  </a:lnTo>
                  <a:lnTo>
                    <a:pt x="1212179" y="40787"/>
                  </a:lnTo>
                  <a:lnTo>
                    <a:pt x="1238611" y="70701"/>
                  </a:lnTo>
                  <a:lnTo>
                    <a:pt x="1262599" y="107644"/>
                  </a:lnTo>
                  <a:lnTo>
                    <a:pt x="1283808" y="150937"/>
                  </a:lnTo>
                  <a:lnTo>
                    <a:pt x="1301907" y="199902"/>
                  </a:lnTo>
                  <a:lnTo>
                    <a:pt x="1316563" y="253861"/>
                  </a:lnTo>
                  <a:lnTo>
                    <a:pt x="1327444" y="312134"/>
                  </a:lnTo>
                  <a:lnTo>
                    <a:pt x="1334216" y="374044"/>
                  </a:lnTo>
                  <a:lnTo>
                    <a:pt x="1336548" y="438912"/>
                  </a:lnTo>
                  <a:lnTo>
                    <a:pt x="1334216" y="503779"/>
                  </a:lnTo>
                  <a:lnTo>
                    <a:pt x="1327444" y="565689"/>
                  </a:lnTo>
                  <a:lnTo>
                    <a:pt x="1316563" y="623962"/>
                  </a:lnTo>
                  <a:lnTo>
                    <a:pt x="1301907" y="677921"/>
                  </a:lnTo>
                  <a:lnTo>
                    <a:pt x="1283808" y="726886"/>
                  </a:lnTo>
                  <a:lnTo>
                    <a:pt x="1262599" y="770179"/>
                  </a:lnTo>
                  <a:lnTo>
                    <a:pt x="1238611" y="807122"/>
                  </a:lnTo>
                  <a:lnTo>
                    <a:pt x="1212179" y="837036"/>
                  </a:lnTo>
                  <a:lnTo>
                    <a:pt x="1153309" y="873065"/>
                  </a:lnTo>
                  <a:lnTo>
                    <a:pt x="1121536" y="877824"/>
                  </a:lnTo>
                  <a:lnTo>
                    <a:pt x="215010" y="877824"/>
                  </a:lnTo>
                  <a:lnTo>
                    <a:pt x="152913" y="859244"/>
                  </a:lnTo>
                  <a:lnTo>
                    <a:pt x="97936" y="807122"/>
                  </a:lnTo>
                  <a:lnTo>
                    <a:pt x="73948" y="770179"/>
                  </a:lnTo>
                  <a:lnTo>
                    <a:pt x="52739" y="726886"/>
                  </a:lnTo>
                  <a:lnTo>
                    <a:pt x="34640" y="677921"/>
                  </a:lnTo>
                  <a:lnTo>
                    <a:pt x="19984" y="623962"/>
                  </a:lnTo>
                  <a:lnTo>
                    <a:pt x="9103" y="565689"/>
                  </a:lnTo>
                  <a:lnTo>
                    <a:pt x="2331" y="503779"/>
                  </a:lnTo>
                  <a:lnTo>
                    <a:pt x="0" y="438912"/>
                  </a:lnTo>
                  <a:lnTo>
                    <a:pt x="2331" y="374044"/>
                  </a:lnTo>
                  <a:lnTo>
                    <a:pt x="9103" y="312134"/>
                  </a:lnTo>
                  <a:lnTo>
                    <a:pt x="19984" y="253861"/>
                  </a:lnTo>
                  <a:lnTo>
                    <a:pt x="34640" y="199902"/>
                  </a:lnTo>
                  <a:lnTo>
                    <a:pt x="52739" y="150937"/>
                  </a:lnTo>
                  <a:lnTo>
                    <a:pt x="73948" y="107644"/>
                  </a:lnTo>
                  <a:lnTo>
                    <a:pt x="97936" y="70701"/>
                  </a:lnTo>
                  <a:lnTo>
                    <a:pt x="124368" y="40787"/>
                  </a:lnTo>
                  <a:lnTo>
                    <a:pt x="183238" y="4758"/>
                  </a:lnTo>
                  <a:lnTo>
                    <a:pt x="215010" y="0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166864" y="3796665"/>
            <a:ext cx="105092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Request 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30" dirty="0">
                <a:latin typeface="Calibri"/>
                <a:cs typeface="Calibri"/>
              </a:rPr>
              <a:t>P</a:t>
            </a:r>
            <a:r>
              <a:rPr sz="1400" b="1" spc="-25" dirty="0">
                <a:latin typeface="Calibri"/>
                <a:cs typeface="Calibri"/>
              </a:rPr>
              <a:t>a</a:t>
            </a:r>
            <a:r>
              <a:rPr sz="1400" b="1" spc="-10" dirty="0">
                <a:latin typeface="Calibri"/>
                <a:cs typeface="Calibri"/>
              </a:rPr>
              <a:t>y</a:t>
            </a:r>
            <a:r>
              <a:rPr sz="1400" b="1" dirty="0">
                <a:latin typeface="Calibri"/>
                <a:cs typeface="Calibri"/>
              </a:rPr>
              <a:t>loads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a  </a:t>
            </a:r>
            <a:r>
              <a:rPr sz="1400" b="1" spc="-5" dirty="0">
                <a:latin typeface="Calibri"/>
                <a:cs typeface="Calibri"/>
              </a:rPr>
              <a:t>from </a:t>
            </a:r>
            <a:r>
              <a:rPr sz="1400" b="1" dirty="0">
                <a:latin typeface="Calibri"/>
                <a:cs typeface="Calibri"/>
              </a:rPr>
              <a:t>SpaceX 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API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048372" y="5038216"/>
            <a:ext cx="1344930" cy="884555"/>
            <a:chOff x="7048372" y="5038216"/>
            <a:chExt cx="1344930" cy="88455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1547" y="5041391"/>
              <a:ext cx="1338072" cy="87782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051547" y="5041391"/>
              <a:ext cx="1338580" cy="878205"/>
            </a:xfrm>
            <a:custGeom>
              <a:avLst/>
              <a:gdLst/>
              <a:ahLst/>
              <a:cxnLst/>
              <a:rect l="l" t="t" r="r" b="b"/>
              <a:pathLst>
                <a:path w="1338579" h="878204">
                  <a:moveTo>
                    <a:pt x="215265" y="0"/>
                  </a:moveTo>
                  <a:lnTo>
                    <a:pt x="1122806" y="0"/>
                  </a:lnTo>
                  <a:lnTo>
                    <a:pt x="1154613" y="4758"/>
                  </a:lnTo>
                  <a:lnTo>
                    <a:pt x="1213550" y="40787"/>
                  </a:lnTo>
                  <a:lnTo>
                    <a:pt x="1240014" y="70701"/>
                  </a:lnTo>
                  <a:lnTo>
                    <a:pt x="1264030" y="107644"/>
                  </a:lnTo>
                  <a:lnTo>
                    <a:pt x="1285265" y="150937"/>
                  </a:lnTo>
                  <a:lnTo>
                    <a:pt x="1303387" y="199902"/>
                  </a:lnTo>
                  <a:lnTo>
                    <a:pt x="1318062" y="253861"/>
                  </a:lnTo>
                  <a:lnTo>
                    <a:pt x="1328956" y="312134"/>
                  </a:lnTo>
                  <a:lnTo>
                    <a:pt x="1335737" y="374044"/>
                  </a:lnTo>
                  <a:lnTo>
                    <a:pt x="1338072" y="438911"/>
                  </a:lnTo>
                  <a:lnTo>
                    <a:pt x="1335737" y="503771"/>
                  </a:lnTo>
                  <a:lnTo>
                    <a:pt x="1328956" y="565675"/>
                  </a:lnTo>
                  <a:lnTo>
                    <a:pt x="1318062" y="623946"/>
                  </a:lnTo>
                  <a:lnTo>
                    <a:pt x="1303387" y="677904"/>
                  </a:lnTo>
                  <a:lnTo>
                    <a:pt x="1285265" y="726870"/>
                  </a:lnTo>
                  <a:lnTo>
                    <a:pt x="1264030" y="770166"/>
                  </a:lnTo>
                  <a:lnTo>
                    <a:pt x="1240014" y="807112"/>
                  </a:lnTo>
                  <a:lnTo>
                    <a:pt x="1213550" y="837030"/>
                  </a:lnTo>
                  <a:lnTo>
                    <a:pt x="1154613" y="873065"/>
                  </a:lnTo>
                  <a:lnTo>
                    <a:pt x="1122806" y="877823"/>
                  </a:lnTo>
                  <a:lnTo>
                    <a:pt x="215265" y="877823"/>
                  </a:lnTo>
                  <a:lnTo>
                    <a:pt x="153099" y="859240"/>
                  </a:lnTo>
                  <a:lnTo>
                    <a:pt x="98057" y="807112"/>
                  </a:lnTo>
                  <a:lnTo>
                    <a:pt x="74041" y="770166"/>
                  </a:lnTo>
                  <a:lnTo>
                    <a:pt x="52806" y="726870"/>
                  </a:lnTo>
                  <a:lnTo>
                    <a:pt x="34684" y="677904"/>
                  </a:lnTo>
                  <a:lnTo>
                    <a:pt x="20009" y="623946"/>
                  </a:lnTo>
                  <a:lnTo>
                    <a:pt x="9115" y="565675"/>
                  </a:lnTo>
                  <a:lnTo>
                    <a:pt x="2334" y="503771"/>
                  </a:lnTo>
                  <a:lnTo>
                    <a:pt x="0" y="438911"/>
                  </a:lnTo>
                  <a:lnTo>
                    <a:pt x="2334" y="374044"/>
                  </a:lnTo>
                  <a:lnTo>
                    <a:pt x="9115" y="312134"/>
                  </a:lnTo>
                  <a:lnTo>
                    <a:pt x="20009" y="253861"/>
                  </a:lnTo>
                  <a:lnTo>
                    <a:pt x="34684" y="199902"/>
                  </a:lnTo>
                  <a:lnTo>
                    <a:pt x="52806" y="150937"/>
                  </a:lnTo>
                  <a:lnTo>
                    <a:pt x="74041" y="107644"/>
                  </a:lnTo>
                  <a:lnTo>
                    <a:pt x="98057" y="70701"/>
                  </a:lnTo>
                  <a:lnTo>
                    <a:pt x="124521" y="40787"/>
                  </a:lnTo>
                  <a:lnTo>
                    <a:pt x="183458" y="4758"/>
                  </a:lnTo>
                  <a:lnTo>
                    <a:pt x="215265" y="0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245477" y="5030470"/>
            <a:ext cx="95376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4445"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Request </a:t>
            </a:r>
            <a:r>
              <a:rPr sz="1400" b="1" spc="-5" dirty="0">
                <a:latin typeface="Calibri"/>
                <a:cs typeface="Calibri"/>
              </a:rPr>
              <a:t> cores data 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f</a:t>
            </a:r>
            <a:r>
              <a:rPr sz="1400" b="1" spc="-10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om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SpaceX  API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237860" y="1782952"/>
            <a:ext cx="1344930" cy="884555"/>
            <a:chOff x="5237860" y="1782952"/>
            <a:chExt cx="1344930" cy="88455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1035" y="1786127"/>
              <a:ext cx="1338071" cy="8778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41035" y="1786127"/>
              <a:ext cx="1338580" cy="878205"/>
            </a:xfrm>
            <a:custGeom>
              <a:avLst/>
              <a:gdLst/>
              <a:ahLst/>
              <a:cxnLst/>
              <a:rect l="l" t="t" r="r" b="b"/>
              <a:pathLst>
                <a:path w="1338579" h="878205">
                  <a:moveTo>
                    <a:pt x="215264" y="0"/>
                  </a:moveTo>
                  <a:lnTo>
                    <a:pt x="1122806" y="0"/>
                  </a:lnTo>
                  <a:lnTo>
                    <a:pt x="1154613" y="4758"/>
                  </a:lnTo>
                  <a:lnTo>
                    <a:pt x="1213550" y="40787"/>
                  </a:lnTo>
                  <a:lnTo>
                    <a:pt x="1240014" y="70701"/>
                  </a:lnTo>
                  <a:lnTo>
                    <a:pt x="1264030" y="107644"/>
                  </a:lnTo>
                  <a:lnTo>
                    <a:pt x="1285265" y="150937"/>
                  </a:lnTo>
                  <a:lnTo>
                    <a:pt x="1303387" y="199902"/>
                  </a:lnTo>
                  <a:lnTo>
                    <a:pt x="1318062" y="253861"/>
                  </a:lnTo>
                  <a:lnTo>
                    <a:pt x="1328956" y="312134"/>
                  </a:lnTo>
                  <a:lnTo>
                    <a:pt x="1335737" y="374044"/>
                  </a:lnTo>
                  <a:lnTo>
                    <a:pt x="1338071" y="438912"/>
                  </a:lnTo>
                  <a:lnTo>
                    <a:pt x="1335737" y="503779"/>
                  </a:lnTo>
                  <a:lnTo>
                    <a:pt x="1328956" y="565689"/>
                  </a:lnTo>
                  <a:lnTo>
                    <a:pt x="1318062" y="623962"/>
                  </a:lnTo>
                  <a:lnTo>
                    <a:pt x="1303387" y="677921"/>
                  </a:lnTo>
                  <a:lnTo>
                    <a:pt x="1285265" y="726886"/>
                  </a:lnTo>
                  <a:lnTo>
                    <a:pt x="1264030" y="770179"/>
                  </a:lnTo>
                  <a:lnTo>
                    <a:pt x="1240014" y="807122"/>
                  </a:lnTo>
                  <a:lnTo>
                    <a:pt x="1213550" y="837036"/>
                  </a:lnTo>
                  <a:lnTo>
                    <a:pt x="1154613" y="873065"/>
                  </a:lnTo>
                  <a:lnTo>
                    <a:pt x="1122806" y="877824"/>
                  </a:lnTo>
                  <a:lnTo>
                    <a:pt x="215264" y="877824"/>
                  </a:lnTo>
                  <a:lnTo>
                    <a:pt x="153099" y="859244"/>
                  </a:lnTo>
                  <a:lnTo>
                    <a:pt x="98057" y="807122"/>
                  </a:lnTo>
                  <a:lnTo>
                    <a:pt x="74041" y="770179"/>
                  </a:lnTo>
                  <a:lnTo>
                    <a:pt x="52806" y="726886"/>
                  </a:lnTo>
                  <a:lnTo>
                    <a:pt x="34684" y="677921"/>
                  </a:lnTo>
                  <a:lnTo>
                    <a:pt x="20009" y="623962"/>
                  </a:lnTo>
                  <a:lnTo>
                    <a:pt x="9115" y="565689"/>
                  </a:lnTo>
                  <a:lnTo>
                    <a:pt x="2334" y="503779"/>
                  </a:lnTo>
                  <a:lnTo>
                    <a:pt x="0" y="438912"/>
                  </a:lnTo>
                  <a:lnTo>
                    <a:pt x="2334" y="374044"/>
                  </a:lnTo>
                  <a:lnTo>
                    <a:pt x="9115" y="312134"/>
                  </a:lnTo>
                  <a:lnTo>
                    <a:pt x="20009" y="253861"/>
                  </a:lnTo>
                  <a:lnTo>
                    <a:pt x="34684" y="199902"/>
                  </a:lnTo>
                  <a:lnTo>
                    <a:pt x="52806" y="150937"/>
                  </a:lnTo>
                  <a:lnTo>
                    <a:pt x="74041" y="107644"/>
                  </a:lnTo>
                  <a:lnTo>
                    <a:pt x="98057" y="70701"/>
                  </a:lnTo>
                  <a:lnTo>
                    <a:pt x="124521" y="40787"/>
                  </a:lnTo>
                  <a:lnTo>
                    <a:pt x="183458" y="4758"/>
                  </a:lnTo>
                  <a:lnTo>
                    <a:pt x="215264" y="0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413375" y="1880362"/>
            <a:ext cx="99377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eq</a:t>
            </a:r>
            <a:r>
              <a:rPr sz="1400" b="1" dirty="0">
                <a:latin typeface="Calibri"/>
                <a:cs typeface="Calibri"/>
              </a:rPr>
              <a:t>u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a  </a:t>
            </a:r>
            <a:r>
              <a:rPr sz="1400" b="1" spc="-5" dirty="0">
                <a:latin typeface="Calibri"/>
                <a:cs typeface="Calibri"/>
              </a:rPr>
              <a:t>from </a:t>
            </a:r>
            <a:r>
              <a:rPr sz="1400" b="1" dirty="0">
                <a:latin typeface="Calibri"/>
                <a:cs typeface="Calibri"/>
              </a:rPr>
              <a:t>the 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SpaceX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API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73083" y="1615439"/>
            <a:ext cx="1338072" cy="87782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8673083" y="1615439"/>
            <a:ext cx="1338580" cy="87820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314960">
              <a:lnSpc>
                <a:spcPct val="100000"/>
              </a:lnSpc>
              <a:spcBef>
                <a:spcPts val="919"/>
              </a:spcBef>
            </a:pPr>
            <a:r>
              <a:rPr sz="1400" b="1" spc="-5" dirty="0">
                <a:latin typeface="Calibri"/>
                <a:cs typeface="Calibri"/>
              </a:rPr>
              <a:t>Response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56319" y="2755392"/>
            <a:ext cx="1338072" cy="87782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656319" y="2755392"/>
            <a:ext cx="1338580" cy="87820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919"/>
              </a:spcBef>
            </a:pPr>
            <a:r>
              <a:rPr sz="1400" b="1" spc="-5" dirty="0">
                <a:latin typeface="Calibri"/>
                <a:cs typeface="Calibri"/>
              </a:rPr>
              <a:t>Response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56319" y="3895344"/>
            <a:ext cx="1338072" cy="87782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656319" y="3895344"/>
            <a:ext cx="1338580" cy="87820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925"/>
              </a:spcBef>
            </a:pPr>
            <a:r>
              <a:rPr sz="1400" b="1" spc="-5" dirty="0">
                <a:latin typeface="Calibri"/>
                <a:cs typeface="Calibri"/>
              </a:rPr>
              <a:t>Response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20328" y="5035296"/>
            <a:ext cx="1338072" cy="877824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8720328" y="5035296"/>
            <a:ext cx="1338580" cy="87820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314960">
              <a:lnSpc>
                <a:spcPct val="100000"/>
              </a:lnSpc>
              <a:spcBef>
                <a:spcPts val="925"/>
              </a:spcBef>
            </a:pPr>
            <a:r>
              <a:rPr sz="1400" b="1" spc="-5" dirty="0">
                <a:latin typeface="Calibri"/>
                <a:cs typeface="Calibri"/>
              </a:rPr>
              <a:t>Response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28844" y="5067300"/>
            <a:ext cx="1336548" cy="87782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5228844" y="5067300"/>
            <a:ext cx="1336675" cy="87820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L="364490">
              <a:lnSpc>
                <a:spcPct val="100000"/>
              </a:lnSpc>
            </a:pPr>
            <a:r>
              <a:rPr sz="1400" b="1" spc="-5" dirty="0">
                <a:latin typeface="Calibri"/>
                <a:cs typeface="Calibri"/>
              </a:rPr>
              <a:t>C</a:t>
            </a:r>
            <a:r>
              <a:rPr sz="1400" b="1" spc="-10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spc="-15" dirty="0">
                <a:latin typeface="Calibri"/>
                <a:cs typeface="Calibri"/>
              </a:rPr>
              <a:t>a</a:t>
            </a:r>
            <a:r>
              <a:rPr sz="1400" b="1" spc="-10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858255" y="1624583"/>
            <a:ext cx="5808345" cy="3442970"/>
            <a:chOff x="5858255" y="1624583"/>
            <a:chExt cx="5808345" cy="3442970"/>
          </a:xfrm>
        </p:grpSpPr>
        <p:sp>
          <p:nvSpPr>
            <p:cNvPr id="40" name="object 40"/>
            <p:cNvSpPr/>
            <p:nvPr/>
          </p:nvSpPr>
          <p:spPr>
            <a:xfrm>
              <a:off x="5858256" y="2663951"/>
              <a:ext cx="90170" cy="2403475"/>
            </a:xfrm>
            <a:custGeom>
              <a:avLst/>
              <a:gdLst/>
              <a:ahLst/>
              <a:cxnLst/>
              <a:rect l="l" t="t" r="r" b="b"/>
              <a:pathLst>
                <a:path w="90170" h="2403475">
                  <a:moveTo>
                    <a:pt x="76200" y="2327021"/>
                  </a:moveTo>
                  <a:lnTo>
                    <a:pt x="44450" y="2327021"/>
                  </a:lnTo>
                  <a:lnTo>
                    <a:pt x="44450" y="1639824"/>
                  </a:lnTo>
                  <a:lnTo>
                    <a:pt x="31750" y="1639824"/>
                  </a:lnTo>
                  <a:lnTo>
                    <a:pt x="31750" y="2327021"/>
                  </a:lnTo>
                  <a:lnTo>
                    <a:pt x="0" y="2327021"/>
                  </a:lnTo>
                  <a:lnTo>
                    <a:pt x="38100" y="2403221"/>
                  </a:lnTo>
                  <a:lnTo>
                    <a:pt x="69850" y="2339721"/>
                  </a:lnTo>
                  <a:lnTo>
                    <a:pt x="76200" y="2327021"/>
                  </a:lnTo>
                  <a:close/>
                </a:path>
                <a:path w="90170" h="2403475">
                  <a:moveTo>
                    <a:pt x="89916" y="687197"/>
                  </a:moveTo>
                  <a:lnTo>
                    <a:pt x="58166" y="687197"/>
                  </a:lnTo>
                  <a:lnTo>
                    <a:pt x="58166" y="0"/>
                  </a:lnTo>
                  <a:lnTo>
                    <a:pt x="45466" y="0"/>
                  </a:lnTo>
                  <a:lnTo>
                    <a:pt x="45466" y="687197"/>
                  </a:lnTo>
                  <a:lnTo>
                    <a:pt x="13716" y="687197"/>
                  </a:lnTo>
                  <a:lnTo>
                    <a:pt x="51816" y="763397"/>
                  </a:lnTo>
                  <a:lnTo>
                    <a:pt x="83566" y="699897"/>
                  </a:lnTo>
                  <a:lnTo>
                    <a:pt x="89916" y="687197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89108" y="1624583"/>
              <a:ext cx="1277111" cy="86410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0389107" y="1624583"/>
            <a:ext cx="1277620" cy="86423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255904" marR="153670" indent="-9144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Calibri"/>
                <a:cs typeface="Calibri"/>
              </a:rPr>
              <a:t>Save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them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in </a:t>
            </a:r>
            <a:r>
              <a:rPr sz="1400" b="1" spc="-30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Dictionary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360664" y="2016251"/>
            <a:ext cx="3399154" cy="3750945"/>
            <a:chOff x="8360664" y="2016251"/>
            <a:chExt cx="3399154" cy="3750945"/>
          </a:xfrm>
        </p:grpSpPr>
        <p:sp>
          <p:nvSpPr>
            <p:cNvPr id="44" name="object 44"/>
            <p:cNvSpPr/>
            <p:nvPr/>
          </p:nvSpPr>
          <p:spPr>
            <a:xfrm>
              <a:off x="8360664" y="2016251"/>
              <a:ext cx="360680" cy="3496310"/>
            </a:xfrm>
            <a:custGeom>
              <a:avLst/>
              <a:gdLst/>
              <a:ahLst/>
              <a:cxnLst/>
              <a:rect l="l" t="t" r="r" b="b"/>
              <a:pathLst>
                <a:path w="360679" h="3496310">
                  <a:moveTo>
                    <a:pt x="295656" y="2231136"/>
                  </a:moveTo>
                  <a:lnTo>
                    <a:pt x="282956" y="2224786"/>
                  </a:lnTo>
                  <a:lnTo>
                    <a:pt x="219456" y="2193036"/>
                  </a:lnTo>
                  <a:lnTo>
                    <a:pt x="219456" y="2224786"/>
                  </a:lnTo>
                  <a:lnTo>
                    <a:pt x="0" y="2224786"/>
                  </a:lnTo>
                  <a:lnTo>
                    <a:pt x="0" y="2237486"/>
                  </a:lnTo>
                  <a:lnTo>
                    <a:pt x="219456" y="2237486"/>
                  </a:lnTo>
                  <a:lnTo>
                    <a:pt x="219456" y="2269236"/>
                  </a:lnTo>
                  <a:lnTo>
                    <a:pt x="282956" y="2237486"/>
                  </a:lnTo>
                  <a:lnTo>
                    <a:pt x="295656" y="2231136"/>
                  </a:lnTo>
                  <a:close/>
                </a:path>
                <a:path w="360679" h="3496310">
                  <a:moveTo>
                    <a:pt x="295656" y="1120140"/>
                  </a:moveTo>
                  <a:lnTo>
                    <a:pt x="282956" y="1113790"/>
                  </a:lnTo>
                  <a:lnTo>
                    <a:pt x="219456" y="1082040"/>
                  </a:lnTo>
                  <a:lnTo>
                    <a:pt x="219456" y="1113790"/>
                  </a:lnTo>
                  <a:lnTo>
                    <a:pt x="0" y="1113790"/>
                  </a:lnTo>
                  <a:lnTo>
                    <a:pt x="0" y="1126490"/>
                  </a:lnTo>
                  <a:lnTo>
                    <a:pt x="219456" y="1126490"/>
                  </a:lnTo>
                  <a:lnTo>
                    <a:pt x="219456" y="1158240"/>
                  </a:lnTo>
                  <a:lnTo>
                    <a:pt x="282956" y="1126490"/>
                  </a:lnTo>
                  <a:lnTo>
                    <a:pt x="295656" y="1120140"/>
                  </a:lnTo>
                  <a:close/>
                </a:path>
                <a:path w="360679" h="3496310">
                  <a:moveTo>
                    <a:pt x="312039" y="38100"/>
                  </a:moveTo>
                  <a:lnTo>
                    <a:pt x="299339" y="31750"/>
                  </a:lnTo>
                  <a:lnTo>
                    <a:pt x="235839" y="0"/>
                  </a:lnTo>
                  <a:lnTo>
                    <a:pt x="235839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235839" y="44450"/>
                  </a:lnTo>
                  <a:lnTo>
                    <a:pt x="235839" y="76200"/>
                  </a:lnTo>
                  <a:lnTo>
                    <a:pt x="299339" y="44450"/>
                  </a:lnTo>
                  <a:lnTo>
                    <a:pt x="312039" y="38100"/>
                  </a:lnTo>
                  <a:close/>
                </a:path>
                <a:path w="360679" h="3496310">
                  <a:moveTo>
                    <a:pt x="360299" y="3457956"/>
                  </a:moveTo>
                  <a:lnTo>
                    <a:pt x="347599" y="3451606"/>
                  </a:lnTo>
                  <a:lnTo>
                    <a:pt x="284099" y="3419856"/>
                  </a:lnTo>
                  <a:lnTo>
                    <a:pt x="284099" y="3451606"/>
                  </a:lnTo>
                  <a:lnTo>
                    <a:pt x="28956" y="3451606"/>
                  </a:lnTo>
                  <a:lnTo>
                    <a:pt x="28956" y="3464306"/>
                  </a:lnTo>
                  <a:lnTo>
                    <a:pt x="284099" y="3464306"/>
                  </a:lnTo>
                  <a:lnTo>
                    <a:pt x="284099" y="3496056"/>
                  </a:lnTo>
                  <a:lnTo>
                    <a:pt x="347599" y="3464306"/>
                  </a:lnTo>
                  <a:lnTo>
                    <a:pt x="360299" y="345795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18064" y="4885944"/>
              <a:ext cx="1338071" cy="87782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418064" y="4885944"/>
              <a:ext cx="1338580" cy="878205"/>
            </a:xfrm>
            <a:custGeom>
              <a:avLst/>
              <a:gdLst/>
              <a:ahLst/>
              <a:cxnLst/>
              <a:rect l="l" t="t" r="r" b="b"/>
              <a:pathLst>
                <a:path w="1338579" h="878204">
                  <a:moveTo>
                    <a:pt x="215264" y="0"/>
                  </a:moveTo>
                  <a:lnTo>
                    <a:pt x="1122806" y="0"/>
                  </a:lnTo>
                  <a:lnTo>
                    <a:pt x="1154613" y="4758"/>
                  </a:lnTo>
                  <a:lnTo>
                    <a:pt x="1213550" y="40787"/>
                  </a:lnTo>
                  <a:lnTo>
                    <a:pt x="1240014" y="70701"/>
                  </a:lnTo>
                  <a:lnTo>
                    <a:pt x="1264030" y="107644"/>
                  </a:lnTo>
                  <a:lnTo>
                    <a:pt x="1285265" y="150937"/>
                  </a:lnTo>
                  <a:lnTo>
                    <a:pt x="1303387" y="199902"/>
                  </a:lnTo>
                  <a:lnTo>
                    <a:pt x="1318062" y="253861"/>
                  </a:lnTo>
                  <a:lnTo>
                    <a:pt x="1328956" y="312134"/>
                  </a:lnTo>
                  <a:lnTo>
                    <a:pt x="1335737" y="374044"/>
                  </a:lnTo>
                  <a:lnTo>
                    <a:pt x="1338071" y="438911"/>
                  </a:lnTo>
                  <a:lnTo>
                    <a:pt x="1335737" y="503779"/>
                  </a:lnTo>
                  <a:lnTo>
                    <a:pt x="1328956" y="565689"/>
                  </a:lnTo>
                  <a:lnTo>
                    <a:pt x="1318062" y="623962"/>
                  </a:lnTo>
                  <a:lnTo>
                    <a:pt x="1303387" y="677921"/>
                  </a:lnTo>
                  <a:lnTo>
                    <a:pt x="1285265" y="726886"/>
                  </a:lnTo>
                  <a:lnTo>
                    <a:pt x="1264030" y="770179"/>
                  </a:lnTo>
                  <a:lnTo>
                    <a:pt x="1240014" y="807122"/>
                  </a:lnTo>
                  <a:lnTo>
                    <a:pt x="1213550" y="837036"/>
                  </a:lnTo>
                  <a:lnTo>
                    <a:pt x="1154613" y="873065"/>
                  </a:lnTo>
                  <a:lnTo>
                    <a:pt x="1122806" y="877823"/>
                  </a:lnTo>
                  <a:lnTo>
                    <a:pt x="215264" y="877823"/>
                  </a:lnTo>
                  <a:lnTo>
                    <a:pt x="153099" y="859244"/>
                  </a:lnTo>
                  <a:lnTo>
                    <a:pt x="98057" y="807122"/>
                  </a:lnTo>
                  <a:lnTo>
                    <a:pt x="74041" y="770179"/>
                  </a:lnTo>
                  <a:lnTo>
                    <a:pt x="52806" y="726886"/>
                  </a:lnTo>
                  <a:lnTo>
                    <a:pt x="34684" y="677921"/>
                  </a:lnTo>
                  <a:lnTo>
                    <a:pt x="20009" y="623962"/>
                  </a:lnTo>
                  <a:lnTo>
                    <a:pt x="9115" y="565689"/>
                  </a:lnTo>
                  <a:lnTo>
                    <a:pt x="2334" y="503779"/>
                  </a:lnTo>
                  <a:lnTo>
                    <a:pt x="0" y="438911"/>
                  </a:lnTo>
                  <a:lnTo>
                    <a:pt x="2334" y="374044"/>
                  </a:lnTo>
                  <a:lnTo>
                    <a:pt x="9115" y="312134"/>
                  </a:lnTo>
                  <a:lnTo>
                    <a:pt x="20009" y="253861"/>
                  </a:lnTo>
                  <a:lnTo>
                    <a:pt x="34684" y="199902"/>
                  </a:lnTo>
                  <a:lnTo>
                    <a:pt x="52806" y="150937"/>
                  </a:lnTo>
                  <a:lnTo>
                    <a:pt x="74041" y="107644"/>
                  </a:lnTo>
                  <a:lnTo>
                    <a:pt x="98057" y="70701"/>
                  </a:lnTo>
                  <a:lnTo>
                    <a:pt x="124521" y="40787"/>
                  </a:lnTo>
                  <a:lnTo>
                    <a:pt x="183458" y="4758"/>
                  </a:lnTo>
                  <a:lnTo>
                    <a:pt x="215264" y="0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691241" y="5087873"/>
            <a:ext cx="79375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C</a:t>
            </a:r>
            <a:r>
              <a:rPr sz="1400" b="1" spc="-10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565392" y="2016251"/>
            <a:ext cx="4500880" cy="3502660"/>
            <a:chOff x="6565392" y="2016251"/>
            <a:chExt cx="4500880" cy="3502660"/>
          </a:xfrm>
        </p:grpSpPr>
        <p:sp>
          <p:nvSpPr>
            <p:cNvPr id="49" name="object 49"/>
            <p:cNvSpPr/>
            <p:nvPr/>
          </p:nvSpPr>
          <p:spPr>
            <a:xfrm>
              <a:off x="6565392" y="2033015"/>
              <a:ext cx="457834" cy="3479800"/>
            </a:xfrm>
            <a:custGeom>
              <a:avLst/>
              <a:gdLst/>
              <a:ahLst/>
              <a:cxnLst/>
              <a:rect l="l" t="t" r="r" b="b"/>
              <a:pathLst>
                <a:path w="457834" h="3479800">
                  <a:moveTo>
                    <a:pt x="222376" y="3466592"/>
                  </a:moveTo>
                  <a:lnTo>
                    <a:pt x="0" y="3466592"/>
                  </a:lnTo>
                  <a:lnTo>
                    <a:pt x="0" y="3479292"/>
                  </a:lnTo>
                  <a:lnTo>
                    <a:pt x="235076" y="3479292"/>
                  </a:lnTo>
                  <a:lnTo>
                    <a:pt x="235076" y="3472942"/>
                  </a:lnTo>
                  <a:lnTo>
                    <a:pt x="222376" y="3472942"/>
                  </a:lnTo>
                  <a:lnTo>
                    <a:pt x="222376" y="3466592"/>
                  </a:lnTo>
                  <a:close/>
                </a:path>
                <a:path w="457834" h="3479800">
                  <a:moveTo>
                    <a:pt x="381253" y="31750"/>
                  </a:moveTo>
                  <a:lnTo>
                    <a:pt x="222376" y="31750"/>
                  </a:lnTo>
                  <a:lnTo>
                    <a:pt x="222376" y="3472942"/>
                  </a:lnTo>
                  <a:lnTo>
                    <a:pt x="228726" y="3466592"/>
                  </a:lnTo>
                  <a:lnTo>
                    <a:pt x="235076" y="3466592"/>
                  </a:lnTo>
                  <a:lnTo>
                    <a:pt x="235076" y="44450"/>
                  </a:lnTo>
                  <a:lnTo>
                    <a:pt x="228726" y="44450"/>
                  </a:lnTo>
                  <a:lnTo>
                    <a:pt x="235076" y="38100"/>
                  </a:lnTo>
                  <a:lnTo>
                    <a:pt x="381253" y="38100"/>
                  </a:lnTo>
                  <a:lnTo>
                    <a:pt x="381253" y="31750"/>
                  </a:lnTo>
                  <a:close/>
                </a:path>
                <a:path w="457834" h="3479800">
                  <a:moveTo>
                    <a:pt x="235076" y="3466592"/>
                  </a:moveTo>
                  <a:lnTo>
                    <a:pt x="228726" y="3466592"/>
                  </a:lnTo>
                  <a:lnTo>
                    <a:pt x="222376" y="3472942"/>
                  </a:lnTo>
                  <a:lnTo>
                    <a:pt x="235076" y="3472942"/>
                  </a:lnTo>
                  <a:lnTo>
                    <a:pt x="235076" y="3466592"/>
                  </a:lnTo>
                  <a:close/>
                </a:path>
                <a:path w="457834" h="3479800">
                  <a:moveTo>
                    <a:pt x="381253" y="0"/>
                  </a:moveTo>
                  <a:lnTo>
                    <a:pt x="381253" y="76200"/>
                  </a:lnTo>
                  <a:lnTo>
                    <a:pt x="444753" y="44450"/>
                  </a:lnTo>
                  <a:lnTo>
                    <a:pt x="393953" y="44450"/>
                  </a:lnTo>
                  <a:lnTo>
                    <a:pt x="393953" y="31750"/>
                  </a:lnTo>
                  <a:lnTo>
                    <a:pt x="444753" y="31750"/>
                  </a:lnTo>
                  <a:lnTo>
                    <a:pt x="381253" y="0"/>
                  </a:lnTo>
                  <a:close/>
                </a:path>
                <a:path w="457834" h="3479800">
                  <a:moveTo>
                    <a:pt x="235076" y="38100"/>
                  </a:moveTo>
                  <a:lnTo>
                    <a:pt x="228726" y="44450"/>
                  </a:lnTo>
                  <a:lnTo>
                    <a:pt x="235076" y="44450"/>
                  </a:lnTo>
                  <a:lnTo>
                    <a:pt x="235076" y="38100"/>
                  </a:lnTo>
                  <a:close/>
                </a:path>
                <a:path w="457834" h="3479800">
                  <a:moveTo>
                    <a:pt x="381253" y="38100"/>
                  </a:moveTo>
                  <a:lnTo>
                    <a:pt x="235076" y="38100"/>
                  </a:lnTo>
                  <a:lnTo>
                    <a:pt x="235076" y="44450"/>
                  </a:lnTo>
                  <a:lnTo>
                    <a:pt x="381253" y="44450"/>
                  </a:lnTo>
                  <a:lnTo>
                    <a:pt x="381253" y="38100"/>
                  </a:lnTo>
                  <a:close/>
                </a:path>
                <a:path w="457834" h="3479800">
                  <a:moveTo>
                    <a:pt x="444753" y="31750"/>
                  </a:moveTo>
                  <a:lnTo>
                    <a:pt x="393953" y="31750"/>
                  </a:lnTo>
                  <a:lnTo>
                    <a:pt x="393953" y="44450"/>
                  </a:lnTo>
                  <a:lnTo>
                    <a:pt x="444753" y="44450"/>
                  </a:lnTo>
                  <a:lnTo>
                    <a:pt x="457453" y="38100"/>
                  </a:lnTo>
                  <a:lnTo>
                    <a:pt x="444753" y="3175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90944" y="3098291"/>
              <a:ext cx="232409" cy="762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790944" y="5442204"/>
              <a:ext cx="260985" cy="76200"/>
            </a:xfrm>
            <a:custGeom>
              <a:avLst/>
              <a:gdLst/>
              <a:ahLst/>
              <a:cxnLst/>
              <a:rect l="l" t="t" r="r" b="b"/>
              <a:pathLst>
                <a:path w="260984" h="76200">
                  <a:moveTo>
                    <a:pt x="184530" y="0"/>
                  </a:moveTo>
                  <a:lnTo>
                    <a:pt x="184530" y="76200"/>
                  </a:lnTo>
                  <a:lnTo>
                    <a:pt x="248030" y="44450"/>
                  </a:lnTo>
                  <a:lnTo>
                    <a:pt x="197230" y="44450"/>
                  </a:lnTo>
                  <a:lnTo>
                    <a:pt x="197230" y="31750"/>
                  </a:lnTo>
                  <a:lnTo>
                    <a:pt x="248030" y="31750"/>
                  </a:lnTo>
                  <a:lnTo>
                    <a:pt x="184530" y="0"/>
                  </a:lnTo>
                  <a:close/>
                </a:path>
                <a:path w="260984" h="76200">
                  <a:moveTo>
                    <a:pt x="18453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84530" y="44450"/>
                  </a:lnTo>
                  <a:lnTo>
                    <a:pt x="184530" y="31750"/>
                  </a:lnTo>
                  <a:close/>
                </a:path>
                <a:path w="260984" h="76200">
                  <a:moveTo>
                    <a:pt x="248030" y="31750"/>
                  </a:moveTo>
                  <a:lnTo>
                    <a:pt x="197230" y="31750"/>
                  </a:lnTo>
                  <a:lnTo>
                    <a:pt x="197230" y="44450"/>
                  </a:lnTo>
                  <a:lnTo>
                    <a:pt x="248030" y="44450"/>
                  </a:lnTo>
                  <a:lnTo>
                    <a:pt x="260730" y="38100"/>
                  </a:lnTo>
                  <a:lnTo>
                    <a:pt x="248030" y="3175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90944" y="4209287"/>
              <a:ext cx="232409" cy="762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989564" y="2488691"/>
              <a:ext cx="76200" cy="2377440"/>
            </a:xfrm>
            <a:custGeom>
              <a:avLst/>
              <a:gdLst/>
              <a:ahLst/>
              <a:cxnLst/>
              <a:rect l="l" t="t" r="r" b="b"/>
              <a:pathLst>
                <a:path w="76200" h="2377440">
                  <a:moveTo>
                    <a:pt x="31750" y="2301240"/>
                  </a:moveTo>
                  <a:lnTo>
                    <a:pt x="0" y="2301240"/>
                  </a:lnTo>
                  <a:lnTo>
                    <a:pt x="38100" y="2377440"/>
                  </a:lnTo>
                  <a:lnTo>
                    <a:pt x="69850" y="2313940"/>
                  </a:lnTo>
                  <a:lnTo>
                    <a:pt x="31750" y="2313940"/>
                  </a:lnTo>
                  <a:lnTo>
                    <a:pt x="31750" y="2301240"/>
                  </a:lnTo>
                  <a:close/>
                </a:path>
                <a:path w="76200" h="2377440">
                  <a:moveTo>
                    <a:pt x="44450" y="0"/>
                  </a:moveTo>
                  <a:lnTo>
                    <a:pt x="31750" y="0"/>
                  </a:lnTo>
                  <a:lnTo>
                    <a:pt x="31750" y="2313940"/>
                  </a:lnTo>
                  <a:lnTo>
                    <a:pt x="44450" y="2313940"/>
                  </a:lnTo>
                  <a:lnTo>
                    <a:pt x="44450" y="0"/>
                  </a:lnTo>
                  <a:close/>
                </a:path>
                <a:path w="76200" h="2377440">
                  <a:moveTo>
                    <a:pt x="76200" y="2301240"/>
                  </a:moveTo>
                  <a:lnTo>
                    <a:pt x="44450" y="2301240"/>
                  </a:lnTo>
                  <a:lnTo>
                    <a:pt x="44450" y="2313940"/>
                  </a:lnTo>
                  <a:lnTo>
                    <a:pt x="69850" y="2313940"/>
                  </a:lnTo>
                  <a:lnTo>
                    <a:pt x="76200" y="230124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58400" y="2017775"/>
              <a:ext cx="331470" cy="3462654"/>
            </a:xfrm>
            <a:custGeom>
              <a:avLst/>
              <a:gdLst/>
              <a:ahLst/>
              <a:cxnLst/>
              <a:rect l="l" t="t" r="r" b="b"/>
              <a:pathLst>
                <a:path w="331470" h="3462654">
                  <a:moveTo>
                    <a:pt x="159257" y="3449828"/>
                  </a:moveTo>
                  <a:lnTo>
                    <a:pt x="0" y="3449828"/>
                  </a:lnTo>
                  <a:lnTo>
                    <a:pt x="0" y="3462528"/>
                  </a:lnTo>
                  <a:lnTo>
                    <a:pt x="171957" y="3462528"/>
                  </a:lnTo>
                  <a:lnTo>
                    <a:pt x="171957" y="3456178"/>
                  </a:lnTo>
                  <a:lnTo>
                    <a:pt x="159257" y="3456178"/>
                  </a:lnTo>
                  <a:lnTo>
                    <a:pt x="159257" y="3449828"/>
                  </a:lnTo>
                  <a:close/>
                </a:path>
                <a:path w="331470" h="3462654">
                  <a:moveTo>
                    <a:pt x="255143" y="31750"/>
                  </a:moveTo>
                  <a:lnTo>
                    <a:pt x="159257" y="31750"/>
                  </a:lnTo>
                  <a:lnTo>
                    <a:pt x="159257" y="3456178"/>
                  </a:lnTo>
                  <a:lnTo>
                    <a:pt x="165607" y="3449828"/>
                  </a:lnTo>
                  <a:lnTo>
                    <a:pt x="171957" y="3449828"/>
                  </a:lnTo>
                  <a:lnTo>
                    <a:pt x="171957" y="44450"/>
                  </a:lnTo>
                  <a:lnTo>
                    <a:pt x="165607" y="44450"/>
                  </a:lnTo>
                  <a:lnTo>
                    <a:pt x="171957" y="38100"/>
                  </a:lnTo>
                  <a:lnTo>
                    <a:pt x="255143" y="38100"/>
                  </a:lnTo>
                  <a:lnTo>
                    <a:pt x="255143" y="31750"/>
                  </a:lnTo>
                  <a:close/>
                </a:path>
                <a:path w="331470" h="3462654">
                  <a:moveTo>
                    <a:pt x="171957" y="3449828"/>
                  </a:moveTo>
                  <a:lnTo>
                    <a:pt x="165607" y="3449828"/>
                  </a:lnTo>
                  <a:lnTo>
                    <a:pt x="159257" y="3456178"/>
                  </a:lnTo>
                  <a:lnTo>
                    <a:pt x="171957" y="3456178"/>
                  </a:lnTo>
                  <a:lnTo>
                    <a:pt x="171957" y="3449828"/>
                  </a:lnTo>
                  <a:close/>
                </a:path>
                <a:path w="331470" h="3462654">
                  <a:moveTo>
                    <a:pt x="255143" y="0"/>
                  </a:moveTo>
                  <a:lnTo>
                    <a:pt x="255143" y="76200"/>
                  </a:lnTo>
                  <a:lnTo>
                    <a:pt x="318643" y="44450"/>
                  </a:lnTo>
                  <a:lnTo>
                    <a:pt x="267843" y="44450"/>
                  </a:lnTo>
                  <a:lnTo>
                    <a:pt x="267843" y="31750"/>
                  </a:lnTo>
                  <a:lnTo>
                    <a:pt x="318643" y="31750"/>
                  </a:lnTo>
                  <a:lnTo>
                    <a:pt x="255143" y="0"/>
                  </a:lnTo>
                  <a:close/>
                </a:path>
                <a:path w="331470" h="3462654">
                  <a:moveTo>
                    <a:pt x="171957" y="38100"/>
                  </a:moveTo>
                  <a:lnTo>
                    <a:pt x="165607" y="44450"/>
                  </a:lnTo>
                  <a:lnTo>
                    <a:pt x="171957" y="44450"/>
                  </a:lnTo>
                  <a:lnTo>
                    <a:pt x="171957" y="38100"/>
                  </a:lnTo>
                  <a:close/>
                </a:path>
                <a:path w="331470" h="3462654">
                  <a:moveTo>
                    <a:pt x="255143" y="38100"/>
                  </a:moveTo>
                  <a:lnTo>
                    <a:pt x="171957" y="38100"/>
                  </a:lnTo>
                  <a:lnTo>
                    <a:pt x="171957" y="44450"/>
                  </a:lnTo>
                  <a:lnTo>
                    <a:pt x="255143" y="44450"/>
                  </a:lnTo>
                  <a:lnTo>
                    <a:pt x="255143" y="38100"/>
                  </a:lnTo>
                  <a:close/>
                </a:path>
                <a:path w="331470" h="3462654">
                  <a:moveTo>
                    <a:pt x="318643" y="31750"/>
                  </a:moveTo>
                  <a:lnTo>
                    <a:pt x="267843" y="31750"/>
                  </a:lnTo>
                  <a:lnTo>
                    <a:pt x="267843" y="44450"/>
                  </a:lnTo>
                  <a:lnTo>
                    <a:pt x="318643" y="44450"/>
                  </a:lnTo>
                  <a:lnTo>
                    <a:pt x="331343" y="38100"/>
                  </a:lnTo>
                  <a:lnTo>
                    <a:pt x="318643" y="3175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11156" y="2016251"/>
              <a:ext cx="201168" cy="762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94392" y="3156203"/>
              <a:ext cx="229615" cy="762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94392" y="4296155"/>
              <a:ext cx="229615" cy="76200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AA914C6-654E-4B5E-BB65-370A292389E8}"/>
              </a:ext>
            </a:extLst>
          </p:cNvPr>
          <p:cNvSpPr txBox="1"/>
          <p:nvPr/>
        </p:nvSpPr>
        <p:spPr>
          <a:xfrm>
            <a:off x="1688972" y="6131406"/>
            <a:ext cx="844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https://github.com/GaurabKundu1/IBM-Data-Science-Professional-Certificate-Appiled-Data-Science-Capstone-Project/blob/main/jupyter-labs-spacex-data-collection-api.ipynb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71681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582038"/>
            <a:ext cx="4495800" cy="4472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  <a:tab pos="918844" algn="l"/>
              </a:tabLst>
            </a:pP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We’ll	</a:t>
            </a:r>
            <a:r>
              <a:rPr sz="2000" spc="70" dirty="0">
                <a:latin typeface="Arial Narrow"/>
                <a:cs typeface="Arial Narrow"/>
              </a:rPr>
              <a:t>will</a:t>
            </a:r>
            <a:r>
              <a:rPr sz="2000" spc="300" dirty="0">
                <a:latin typeface="Arial Narrow"/>
                <a:cs typeface="Arial Narrow"/>
              </a:rPr>
              <a:t> </a:t>
            </a:r>
            <a:r>
              <a:rPr sz="2000" spc="-15" dirty="0">
                <a:latin typeface="Arial Narrow"/>
                <a:cs typeface="Arial Narrow"/>
              </a:rPr>
              <a:t>be</a:t>
            </a:r>
            <a:r>
              <a:rPr sz="2000" spc="305" dirty="0">
                <a:latin typeface="Arial Narrow"/>
                <a:cs typeface="Arial Narrow"/>
              </a:rPr>
              <a:t> </a:t>
            </a:r>
            <a:r>
              <a:rPr sz="2000" spc="50" dirty="0">
                <a:latin typeface="Arial Narrow"/>
                <a:cs typeface="Arial Narrow"/>
              </a:rPr>
              <a:t>performing</a:t>
            </a:r>
            <a:r>
              <a:rPr sz="2000" spc="285" dirty="0">
                <a:latin typeface="Arial Narrow"/>
                <a:cs typeface="Arial Narrow"/>
              </a:rPr>
              <a:t> </a:t>
            </a:r>
            <a:r>
              <a:rPr sz="2000" spc="-20" dirty="0">
                <a:latin typeface="Arial Narrow"/>
                <a:cs typeface="Arial Narrow"/>
              </a:rPr>
              <a:t>web</a:t>
            </a:r>
            <a:r>
              <a:rPr sz="2000" spc="310" dirty="0">
                <a:latin typeface="Arial Narrow"/>
                <a:cs typeface="Arial Narrow"/>
              </a:rPr>
              <a:t> </a:t>
            </a:r>
            <a:r>
              <a:rPr sz="2000" spc="25" dirty="0">
                <a:latin typeface="Arial Narrow"/>
                <a:cs typeface="Arial Narrow"/>
              </a:rPr>
              <a:t>scraping</a:t>
            </a:r>
            <a:r>
              <a:rPr sz="2000" spc="295" dirty="0">
                <a:latin typeface="Arial Narrow"/>
                <a:cs typeface="Arial Narrow"/>
              </a:rPr>
              <a:t> </a:t>
            </a:r>
            <a:r>
              <a:rPr sz="2000" spc="155" dirty="0">
                <a:latin typeface="Arial Narrow"/>
                <a:cs typeface="Arial Narrow"/>
              </a:rPr>
              <a:t>to </a:t>
            </a:r>
            <a:r>
              <a:rPr sz="2000" spc="-440" dirty="0">
                <a:latin typeface="Arial Narrow"/>
                <a:cs typeface="Arial Narrow"/>
              </a:rPr>
              <a:t> </a:t>
            </a:r>
            <a:r>
              <a:rPr sz="2000" spc="70" dirty="0">
                <a:latin typeface="Arial Narrow"/>
                <a:cs typeface="Arial Narrow"/>
              </a:rPr>
              <a:t>collect </a:t>
            </a:r>
            <a:r>
              <a:rPr sz="2000" spc="-5" dirty="0">
                <a:latin typeface="Arial Narrow"/>
                <a:cs typeface="Arial Narrow"/>
              </a:rPr>
              <a:t>Falcon</a:t>
            </a:r>
            <a:r>
              <a:rPr sz="2000" dirty="0">
                <a:latin typeface="Arial Narrow"/>
                <a:cs typeface="Arial Narrow"/>
              </a:rPr>
              <a:t> </a:t>
            </a:r>
            <a:r>
              <a:rPr sz="2000" spc="-10" dirty="0">
                <a:latin typeface="Arial Narrow"/>
                <a:cs typeface="Arial Narrow"/>
              </a:rPr>
              <a:t>9</a:t>
            </a:r>
            <a:r>
              <a:rPr sz="2000" spc="-5" dirty="0">
                <a:latin typeface="Arial Narrow"/>
                <a:cs typeface="Arial Narrow"/>
              </a:rPr>
              <a:t> </a:t>
            </a:r>
            <a:r>
              <a:rPr sz="2000" spc="70" dirty="0">
                <a:latin typeface="Arial Narrow"/>
                <a:cs typeface="Arial Narrow"/>
              </a:rPr>
              <a:t>historical</a:t>
            </a:r>
            <a:r>
              <a:rPr sz="2000" spc="75" dirty="0">
                <a:latin typeface="Arial Narrow"/>
                <a:cs typeface="Arial Narrow"/>
              </a:rPr>
              <a:t> </a:t>
            </a:r>
            <a:r>
              <a:rPr sz="2000" spc="5" dirty="0">
                <a:latin typeface="Arial Narrow"/>
                <a:cs typeface="Arial Narrow"/>
              </a:rPr>
              <a:t>launch</a:t>
            </a:r>
            <a:r>
              <a:rPr sz="2000" spc="10" dirty="0">
                <a:latin typeface="Arial Narrow"/>
                <a:cs typeface="Arial Narrow"/>
              </a:rPr>
              <a:t> </a:t>
            </a:r>
            <a:r>
              <a:rPr sz="2000" spc="65" dirty="0">
                <a:latin typeface="Arial Narrow"/>
                <a:cs typeface="Arial Narrow"/>
              </a:rPr>
              <a:t>records </a:t>
            </a:r>
            <a:r>
              <a:rPr sz="2000" spc="-445" dirty="0">
                <a:latin typeface="Arial Narrow"/>
                <a:cs typeface="Arial Narrow"/>
              </a:rPr>
              <a:t> </a:t>
            </a:r>
            <a:r>
              <a:rPr sz="2000" spc="80" dirty="0">
                <a:latin typeface="Arial Narrow"/>
                <a:cs typeface="Arial Narrow"/>
              </a:rPr>
              <a:t>from </a:t>
            </a:r>
            <a:r>
              <a:rPr sz="2000" spc="-10" dirty="0">
                <a:latin typeface="Arial Narrow"/>
                <a:cs typeface="Arial Narrow"/>
              </a:rPr>
              <a:t>a</a:t>
            </a:r>
            <a:r>
              <a:rPr sz="2000" spc="-5" dirty="0">
                <a:latin typeface="Arial Narrow"/>
                <a:cs typeface="Arial Narrow"/>
              </a:rPr>
              <a:t> </a:t>
            </a:r>
            <a:r>
              <a:rPr sz="2000" spc="-10" dirty="0">
                <a:latin typeface="Arial Narrow"/>
                <a:cs typeface="Arial Narrow"/>
              </a:rPr>
              <a:t>Wikipedia</a:t>
            </a:r>
            <a:r>
              <a:rPr sz="2000" spc="434" dirty="0">
                <a:latin typeface="Arial Narrow"/>
                <a:cs typeface="Arial Narrow"/>
              </a:rPr>
              <a:t> </a:t>
            </a:r>
            <a:r>
              <a:rPr sz="2000" spc="-15" dirty="0">
                <a:latin typeface="Arial Narrow"/>
                <a:cs typeface="Arial Narrow"/>
              </a:rPr>
              <a:t>page,</a:t>
            </a:r>
            <a:r>
              <a:rPr sz="2000" spc="425" dirty="0">
                <a:latin typeface="Arial Narrow"/>
                <a:cs typeface="Arial Narrow"/>
              </a:rPr>
              <a:t> </a:t>
            </a:r>
            <a:r>
              <a:rPr sz="2000" spc="190" dirty="0">
                <a:latin typeface="Arial Narrow"/>
                <a:cs typeface="Arial Narrow"/>
              </a:rPr>
              <a:t>first </a:t>
            </a:r>
            <a:r>
              <a:rPr sz="2000" spc="-20" dirty="0">
                <a:latin typeface="Arial Narrow"/>
                <a:cs typeface="Arial Narrow"/>
              </a:rPr>
              <a:t>we</a:t>
            </a:r>
            <a:r>
              <a:rPr sz="2000" spc="415" dirty="0">
                <a:latin typeface="Arial Narrow"/>
                <a:cs typeface="Arial Narrow"/>
              </a:rPr>
              <a:t> </a:t>
            </a:r>
            <a:r>
              <a:rPr sz="2000" spc="70" dirty="0">
                <a:latin typeface="Arial Narrow"/>
                <a:cs typeface="Arial Narrow"/>
              </a:rPr>
              <a:t>perform </a:t>
            </a:r>
            <a:r>
              <a:rPr sz="2000" spc="75" dirty="0">
                <a:latin typeface="Arial Narrow"/>
                <a:cs typeface="Arial Narrow"/>
              </a:rPr>
              <a:t> </a:t>
            </a:r>
            <a:r>
              <a:rPr sz="2000" spc="-15" dirty="0">
                <a:latin typeface="Arial Narrow"/>
                <a:cs typeface="Arial Narrow"/>
              </a:rPr>
              <a:t>an</a:t>
            </a:r>
            <a:r>
              <a:rPr sz="2000" spc="425" dirty="0">
                <a:latin typeface="Arial Narrow"/>
                <a:cs typeface="Arial Narrow"/>
              </a:rPr>
              <a:t> </a:t>
            </a:r>
            <a:r>
              <a:rPr sz="2000" spc="-40" dirty="0">
                <a:latin typeface="Arial Narrow"/>
                <a:cs typeface="Arial Narrow"/>
              </a:rPr>
              <a:t>HTTP</a:t>
            </a:r>
            <a:r>
              <a:rPr sz="2000" spc="375" dirty="0">
                <a:latin typeface="Arial Narrow"/>
                <a:cs typeface="Arial Narrow"/>
              </a:rPr>
              <a:t> </a:t>
            </a:r>
            <a:r>
              <a:rPr sz="2000" spc="-114" dirty="0">
                <a:latin typeface="Arial Narrow"/>
                <a:cs typeface="Arial Narrow"/>
              </a:rPr>
              <a:t>GET(</a:t>
            </a:r>
            <a:r>
              <a:rPr sz="2000" spc="225" dirty="0">
                <a:latin typeface="Arial Narrow"/>
                <a:cs typeface="Arial Narrow"/>
              </a:rPr>
              <a:t> </a:t>
            </a:r>
            <a:r>
              <a:rPr sz="2000" spc="10" dirty="0">
                <a:latin typeface="Arial Narrow"/>
                <a:cs typeface="Arial Narrow"/>
              </a:rPr>
              <a:t>using  </a:t>
            </a:r>
            <a:r>
              <a:rPr sz="2000" spc="70" dirty="0">
                <a:latin typeface="Arial Narrow"/>
                <a:cs typeface="Arial Narrow"/>
              </a:rPr>
              <a:t>requests.get </a:t>
            </a:r>
            <a:r>
              <a:rPr sz="2000" spc="75" dirty="0">
                <a:latin typeface="Arial Narrow"/>
                <a:cs typeface="Arial Narrow"/>
              </a:rPr>
              <a:t> </a:t>
            </a:r>
            <a:r>
              <a:rPr sz="2000" spc="-70" dirty="0">
                <a:latin typeface="Arial Narrow"/>
                <a:cs typeface="Arial Narrow"/>
              </a:rPr>
              <a:t>command)</a:t>
            </a:r>
            <a:r>
              <a:rPr sz="2000" spc="-65" dirty="0">
                <a:latin typeface="Arial Narrow"/>
                <a:cs typeface="Arial Narrow"/>
              </a:rPr>
              <a:t> </a:t>
            </a:r>
            <a:r>
              <a:rPr sz="2000" spc="5" dirty="0">
                <a:latin typeface="Arial Narrow"/>
                <a:cs typeface="Arial Narrow"/>
              </a:rPr>
              <a:t>method</a:t>
            </a:r>
            <a:r>
              <a:rPr sz="2000" spc="10" dirty="0">
                <a:latin typeface="Arial Narrow"/>
                <a:cs typeface="Arial Narrow"/>
              </a:rPr>
              <a:t> </a:t>
            </a:r>
            <a:r>
              <a:rPr sz="2000" spc="155" dirty="0">
                <a:latin typeface="Arial Narrow"/>
                <a:cs typeface="Arial Narrow"/>
              </a:rPr>
              <a:t>to </a:t>
            </a:r>
            <a:r>
              <a:rPr sz="2000" spc="80" dirty="0">
                <a:latin typeface="Arial Narrow"/>
                <a:cs typeface="Arial Narrow"/>
              </a:rPr>
              <a:t>request</a:t>
            </a:r>
            <a:r>
              <a:rPr sz="2000" spc="85" dirty="0">
                <a:latin typeface="Arial Narrow"/>
                <a:cs typeface="Arial Narrow"/>
              </a:rPr>
              <a:t> </a:t>
            </a:r>
            <a:r>
              <a:rPr sz="2000" spc="100" dirty="0">
                <a:latin typeface="Arial Narrow"/>
                <a:cs typeface="Arial Narrow"/>
              </a:rPr>
              <a:t>the </a:t>
            </a:r>
            <a:r>
              <a:rPr sz="2000" spc="-10" dirty="0">
                <a:latin typeface="Arial Narrow"/>
                <a:cs typeface="Arial Narrow"/>
              </a:rPr>
              <a:t>Falcon9 </a:t>
            </a:r>
            <a:r>
              <a:rPr sz="2000" spc="-5" dirty="0">
                <a:latin typeface="Arial Narrow"/>
                <a:cs typeface="Arial Narrow"/>
              </a:rPr>
              <a:t> </a:t>
            </a:r>
            <a:r>
              <a:rPr sz="2000" spc="-20" dirty="0">
                <a:latin typeface="Arial Narrow"/>
                <a:cs typeface="Arial Narrow"/>
              </a:rPr>
              <a:t>Launch</a:t>
            </a:r>
            <a:r>
              <a:rPr sz="2000" spc="-15" dirty="0">
                <a:latin typeface="Arial Narrow"/>
                <a:cs typeface="Arial Narrow"/>
              </a:rPr>
              <a:t> </a:t>
            </a:r>
            <a:r>
              <a:rPr sz="2000" spc="-85" dirty="0">
                <a:latin typeface="Arial Narrow"/>
                <a:cs typeface="Arial Narrow"/>
              </a:rPr>
              <a:t>HTML</a:t>
            </a:r>
            <a:r>
              <a:rPr sz="2000" spc="-80" dirty="0">
                <a:latin typeface="Arial Narrow"/>
                <a:cs typeface="Arial Narrow"/>
              </a:rPr>
              <a:t> </a:t>
            </a:r>
            <a:r>
              <a:rPr sz="2000" spc="-15" dirty="0">
                <a:latin typeface="Arial Narrow"/>
                <a:cs typeface="Arial Narrow"/>
              </a:rPr>
              <a:t>page,</a:t>
            </a:r>
            <a:r>
              <a:rPr sz="2000" spc="-10" dirty="0">
                <a:latin typeface="Arial Narrow"/>
                <a:cs typeface="Arial Narrow"/>
              </a:rPr>
              <a:t> </a:t>
            </a:r>
            <a:r>
              <a:rPr sz="2000" spc="30" dirty="0">
                <a:latin typeface="Arial Narrow"/>
                <a:cs typeface="Arial Narrow"/>
              </a:rPr>
              <a:t>as </a:t>
            </a:r>
            <a:r>
              <a:rPr sz="2000" spc="-15" dirty="0">
                <a:latin typeface="Arial Narrow"/>
                <a:cs typeface="Arial Narrow"/>
              </a:rPr>
              <a:t>an</a:t>
            </a:r>
            <a:r>
              <a:rPr sz="2000" spc="-10" dirty="0">
                <a:latin typeface="Arial Narrow"/>
                <a:cs typeface="Arial Narrow"/>
              </a:rPr>
              <a:t> </a:t>
            </a:r>
            <a:r>
              <a:rPr sz="2000" spc="-40" dirty="0">
                <a:latin typeface="Arial Narrow"/>
                <a:cs typeface="Arial Narrow"/>
              </a:rPr>
              <a:t>HTTP</a:t>
            </a:r>
            <a:r>
              <a:rPr sz="2000" spc="-35" dirty="0">
                <a:latin typeface="Arial Narrow"/>
                <a:cs typeface="Arial Narrow"/>
              </a:rPr>
              <a:t> </a:t>
            </a:r>
            <a:r>
              <a:rPr sz="2000" spc="30" dirty="0">
                <a:latin typeface="Arial Narrow"/>
                <a:cs typeface="Arial Narrow"/>
              </a:rPr>
              <a:t>response, </a:t>
            </a:r>
            <a:r>
              <a:rPr sz="2000" spc="-445" dirty="0">
                <a:latin typeface="Arial Narrow"/>
                <a:cs typeface="Arial Narrow"/>
              </a:rPr>
              <a:t> </a:t>
            </a:r>
            <a:r>
              <a:rPr sz="2000" spc="70" dirty="0">
                <a:latin typeface="Arial Narrow"/>
                <a:cs typeface="Arial Narrow"/>
              </a:rPr>
              <a:t>then </a:t>
            </a:r>
            <a:r>
              <a:rPr sz="2000" spc="-20" dirty="0">
                <a:latin typeface="Arial Narrow"/>
                <a:cs typeface="Arial Narrow"/>
              </a:rPr>
              <a:t>we</a:t>
            </a:r>
            <a:r>
              <a:rPr sz="2000" spc="-15" dirty="0">
                <a:latin typeface="Arial Narrow"/>
                <a:cs typeface="Arial Narrow"/>
              </a:rPr>
              <a:t> </a:t>
            </a:r>
            <a:r>
              <a:rPr sz="2000" spc="80" dirty="0">
                <a:latin typeface="Arial Narrow"/>
                <a:cs typeface="Arial Narrow"/>
              </a:rPr>
              <a:t>create </a:t>
            </a:r>
            <a:r>
              <a:rPr sz="2000" spc="-10" dirty="0">
                <a:latin typeface="Arial Narrow"/>
                <a:cs typeface="Arial Narrow"/>
              </a:rPr>
              <a:t>a</a:t>
            </a:r>
            <a:r>
              <a:rPr sz="2000" spc="-5" dirty="0">
                <a:latin typeface="Arial Narrow"/>
                <a:cs typeface="Arial Narrow"/>
              </a:rPr>
              <a:t> </a:t>
            </a:r>
            <a:r>
              <a:rPr sz="2000" spc="40" dirty="0">
                <a:latin typeface="Arial Narrow"/>
                <a:cs typeface="Arial Narrow"/>
              </a:rPr>
              <a:t>BeautifulSoup  object </a:t>
            </a:r>
            <a:r>
              <a:rPr sz="2000" spc="45" dirty="0">
                <a:latin typeface="Arial Narrow"/>
                <a:cs typeface="Arial Narrow"/>
              </a:rPr>
              <a:t> </a:t>
            </a:r>
            <a:r>
              <a:rPr sz="2000" spc="80" dirty="0">
                <a:latin typeface="Arial Narrow"/>
                <a:cs typeface="Arial Narrow"/>
              </a:rPr>
              <a:t>from</a:t>
            </a:r>
            <a:r>
              <a:rPr sz="2000" spc="305" dirty="0">
                <a:latin typeface="Arial Narrow"/>
                <a:cs typeface="Arial Narrow"/>
              </a:rPr>
              <a:t> </a:t>
            </a:r>
            <a:r>
              <a:rPr sz="2000" spc="100" dirty="0">
                <a:latin typeface="Arial Narrow"/>
                <a:cs typeface="Arial Narrow"/>
              </a:rPr>
              <a:t>the</a:t>
            </a:r>
            <a:r>
              <a:rPr sz="2000" spc="310" dirty="0">
                <a:latin typeface="Arial Narrow"/>
                <a:cs typeface="Arial Narrow"/>
              </a:rPr>
              <a:t> </a:t>
            </a:r>
            <a:r>
              <a:rPr sz="2000" spc="-85" dirty="0">
                <a:latin typeface="Arial Narrow"/>
                <a:cs typeface="Arial Narrow"/>
              </a:rPr>
              <a:t>HTML</a:t>
            </a:r>
            <a:r>
              <a:rPr sz="2000" spc="-50" dirty="0">
                <a:latin typeface="Arial Narrow"/>
                <a:cs typeface="Arial Narrow"/>
              </a:rPr>
              <a:t> </a:t>
            </a:r>
            <a:r>
              <a:rPr sz="2000" spc="30" dirty="0">
                <a:latin typeface="Arial Narrow"/>
                <a:cs typeface="Arial Narrow"/>
              </a:rPr>
              <a:t>response,</a:t>
            </a:r>
            <a:r>
              <a:rPr sz="2000" spc="320" dirty="0">
                <a:latin typeface="Arial Narrow"/>
                <a:cs typeface="Arial Narrow"/>
              </a:rPr>
              <a:t> </a:t>
            </a:r>
            <a:r>
              <a:rPr sz="2000" spc="-20" dirty="0">
                <a:latin typeface="Arial Narrow"/>
                <a:cs typeface="Arial Narrow"/>
              </a:rPr>
              <a:t>we</a:t>
            </a:r>
            <a:r>
              <a:rPr sz="2000" spc="305" dirty="0">
                <a:latin typeface="Arial Narrow"/>
                <a:cs typeface="Arial Narrow"/>
              </a:rPr>
              <a:t> </a:t>
            </a:r>
            <a:r>
              <a:rPr sz="2000" spc="120" dirty="0">
                <a:latin typeface="Arial Narrow"/>
                <a:cs typeface="Arial Narrow"/>
              </a:rPr>
              <a:t>extract</a:t>
            </a:r>
            <a:r>
              <a:rPr sz="2000" spc="300" dirty="0">
                <a:latin typeface="Arial Narrow"/>
                <a:cs typeface="Arial Narrow"/>
              </a:rPr>
              <a:t> </a:t>
            </a:r>
            <a:r>
              <a:rPr sz="2000" spc="100" dirty="0">
                <a:latin typeface="Arial Narrow"/>
                <a:cs typeface="Arial Narrow"/>
              </a:rPr>
              <a:t>the </a:t>
            </a:r>
            <a:r>
              <a:rPr sz="2000" spc="-445" dirty="0">
                <a:latin typeface="Arial Narrow"/>
                <a:cs typeface="Arial Narrow"/>
              </a:rPr>
              <a:t> </a:t>
            </a:r>
            <a:r>
              <a:rPr sz="2000" spc="-25" dirty="0">
                <a:latin typeface="Arial Narrow"/>
                <a:cs typeface="Arial Narrow"/>
              </a:rPr>
              <a:t>column</a:t>
            </a:r>
            <a:r>
              <a:rPr sz="2000" spc="-20" dirty="0">
                <a:latin typeface="Arial Narrow"/>
                <a:cs typeface="Arial Narrow"/>
              </a:rPr>
              <a:t> </a:t>
            </a:r>
            <a:r>
              <a:rPr sz="2000" spc="-35" dirty="0">
                <a:latin typeface="Arial Narrow"/>
                <a:cs typeface="Arial Narrow"/>
              </a:rPr>
              <a:t>names</a:t>
            </a:r>
            <a:r>
              <a:rPr sz="2000" spc="-30" dirty="0">
                <a:latin typeface="Arial Narrow"/>
                <a:cs typeface="Arial Narrow"/>
              </a:rPr>
              <a:t> </a:t>
            </a:r>
            <a:r>
              <a:rPr sz="2000" spc="85" dirty="0">
                <a:latin typeface="Arial Narrow"/>
                <a:cs typeface="Arial Narrow"/>
              </a:rPr>
              <a:t>from </a:t>
            </a:r>
            <a:r>
              <a:rPr sz="2000" spc="100" dirty="0">
                <a:latin typeface="Arial Narrow"/>
                <a:cs typeface="Arial Narrow"/>
              </a:rPr>
              <a:t>the </a:t>
            </a:r>
            <a:r>
              <a:rPr sz="2000" spc="40" dirty="0">
                <a:latin typeface="Arial Narrow"/>
                <a:cs typeface="Arial Narrow"/>
              </a:rPr>
              <a:t>object  </a:t>
            </a:r>
            <a:r>
              <a:rPr sz="2000" spc="-15" dirty="0">
                <a:latin typeface="Arial Narrow"/>
                <a:cs typeface="Arial Narrow"/>
              </a:rPr>
              <a:t>and</a:t>
            </a:r>
            <a:r>
              <a:rPr sz="2000" spc="425" dirty="0">
                <a:latin typeface="Arial Narrow"/>
                <a:cs typeface="Arial Narrow"/>
              </a:rPr>
              <a:t> </a:t>
            </a:r>
            <a:r>
              <a:rPr sz="2000" spc="15" dirty="0">
                <a:latin typeface="Arial Narrow"/>
                <a:cs typeface="Arial Narrow"/>
              </a:rPr>
              <a:t>use  </a:t>
            </a:r>
            <a:r>
              <a:rPr sz="2000" spc="165" dirty="0">
                <a:latin typeface="Arial Narrow"/>
                <a:cs typeface="Arial Narrow"/>
              </a:rPr>
              <a:t>it </a:t>
            </a:r>
            <a:r>
              <a:rPr sz="2000" spc="-445" dirty="0">
                <a:latin typeface="Arial Narrow"/>
                <a:cs typeface="Arial Narrow"/>
              </a:rPr>
              <a:t> </a:t>
            </a:r>
            <a:r>
              <a:rPr sz="2000" spc="35" dirty="0">
                <a:latin typeface="Arial Narrow"/>
                <a:cs typeface="Arial Narrow"/>
              </a:rPr>
              <a:t>as</a:t>
            </a:r>
            <a:r>
              <a:rPr sz="2000" spc="305" dirty="0">
                <a:latin typeface="Arial Narrow"/>
                <a:cs typeface="Arial Narrow"/>
              </a:rPr>
              <a:t> </a:t>
            </a:r>
            <a:r>
              <a:rPr sz="2000" spc="55" dirty="0">
                <a:latin typeface="Arial Narrow"/>
                <a:cs typeface="Arial Narrow"/>
              </a:rPr>
              <a:t>dictionary</a:t>
            </a:r>
            <a:r>
              <a:rPr sz="2000" spc="300" dirty="0">
                <a:latin typeface="Arial Narrow"/>
                <a:cs typeface="Arial Narrow"/>
              </a:rPr>
              <a:t> </a:t>
            </a:r>
            <a:r>
              <a:rPr sz="2000" spc="25" dirty="0">
                <a:latin typeface="Arial Narrow"/>
                <a:cs typeface="Arial Narrow"/>
              </a:rPr>
              <a:t>keys.</a:t>
            </a:r>
            <a:endParaRPr sz="2000">
              <a:latin typeface="Arial Narrow"/>
              <a:cs typeface="Arial Narrow"/>
            </a:endParaRPr>
          </a:p>
          <a:p>
            <a:pPr marL="241300" marR="185420" indent="-228600" algn="just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40360" algn="l"/>
              </a:tabLst>
            </a:pPr>
            <a:r>
              <a:rPr dirty="0"/>
              <a:t>	</a:t>
            </a:r>
            <a:r>
              <a:rPr sz="2000" spc="-70" dirty="0">
                <a:latin typeface="Arial Narrow"/>
                <a:cs typeface="Arial Narrow"/>
              </a:rPr>
              <a:t>We</a:t>
            </a:r>
            <a:r>
              <a:rPr sz="2000" spc="-65" dirty="0">
                <a:latin typeface="Arial Narrow"/>
                <a:cs typeface="Arial Narrow"/>
              </a:rPr>
              <a:t> </a:t>
            </a:r>
            <a:r>
              <a:rPr sz="2000" spc="50" dirty="0">
                <a:latin typeface="Arial Narrow"/>
                <a:cs typeface="Arial Narrow"/>
              </a:rPr>
              <a:t>parse </a:t>
            </a:r>
            <a:r>
              <a:rPr sz="2000" spc="100" dirty="0">
                <a:latin typeface="Arial Narrow"/>
                <a:cs typeface="Arial Narrow"/>
              </a:rPr>
              <a:t>the </a:t>
            </a:r>
            <a:r>
              <a:rPr sz="2000" spc="-85" dirty="0">
                <a:latin typeface="Arial Narrow"/>
                <a:cs typeface="Arial Narrow"/>
              </a:rPr>
              <a:t>HTML</a:t>
            </a:r>
            <a:r>
              <a:rPr sz="2000" spc="-80" dirty="0">
                <a:latin typeface="Arial Narrow"/>
                <a:cs typeface="Arial Narrow"/>
              </a:rPr>
              <a:t> </a:t>
            </a:r>
            <a:r>
              <a:rPr sz="2000" spc="85" dirty="0">
                <a:latin typeface="Arial Narrow"/>
                <a:cs typeface="Arial Narrow"/>
              </a:rPr>
              <a:t>tables </a:t>
            </a:r>
            <a:r>
              <a:rPr sz="2000" spc="-15" dirty="0">
                <a:latin typeface="Arial Narrow"/>
                <a:cs typeface="Arial Narrow"/>
              </a:rPr>
              <a:t>and </a:t>
            </a:r>
            <a:r>
              <a:rPr sz="2000" spc="160" dirty="0">
                <a:latin typeface="Arial Narrow"/>
                <a:cs typeface="Arial Narrow"/>
              </a:rPr>
              <a:t>fill </a:t>
            </a:r>
            <a:r>
              <a:rPr sz="2000" spc="100" dirty="0">
                <a:latin typeface="Arial Narrow"/>
                <a:cs typeface="Arial Narrow"/>
              </a:rPr>
              <a:t>the </a:t>
            </a:r>
            <a:r>
              <a:rPr sz="2000" spc="105" dirty="0">
                <a:latin typeface="Arial Narrow"/>
                <a:cs typeface="Arial Narrow"/>
              </a:rPr>
              <a:t> </a:t>
            </a:r>
            <a:r>
              <a:rPr sz="2000" spc="55" dirty="0">
                <a:latin typeface="Arial Narrow"/>
                <a:cs typeface="Arial Narrow"/>
              </a:rPr>
              <a:t>dictionary keys </a:t>
            </a:r>
            <a:r>
              <a:rPr sz="2000" spc="75" dirty="0">
                <a:latin typeface="Arial Narrow"/>
                <a:cs typeface="Arial Narrow"/>
              </a:rPr>
              <a:t>with </a:t>
            </a:r>
            <a:r>
              <a:rPr sz="2000" spc="10" dirty="0">
                <a:latin typeface="Arial Narrow"/>
                <a:cs typeface="Arial Narrow"/>
              </a:rPr>
              <a:t>lunch </a:t>
            </a:r>
            <a:r>
              <a:rPr sz="2000" spc="65" dirty="0">
                <a:latin typeface="Arial Narrow"/>
                <a:cs typeface="Arial Narrow"/>
              </a:rPr>
              <a:t>records </a:t>
            </a:r>
            <a:r>
              <a:rPr sz="2000" spc="80" dirty="0">
                <a:latin typeface="Arial Narrow"/>
                <a:cs typeface="Arial Narrow"/>
              </a:rPr>
              <a:t>from </a:t>
            </a:r>
            <a:r>
              <a:rPr sz="2000" spc="85" dirty="0">
                <a:latin typeface="Arial Narrow"/>
                <a:cs typeface="Arial Narrow"/>
              </a:rPr>
              <a:t> table </a:t>
            </a:r>
            <a:r>
              <a:rPr sz="2000" spc="55" dirty="0">
                <a:latin typeface="Arial Narrow"/>
                <a:cs typeface="Arial Narrow"/>
              </a:rPr>
              <a:t>rows, </a:t>
            </a:r>
            <a:r>
              <a:rPr sz="2000" spc="-15" dirty="0">
                <a:latin typeface="Arial Narrow"/>
                <a:cs typeface="Arial Narrow"/>
              </a:rPr>
              <a:t>and </a:t>
            </a:r>
            <a:r>
              <a:rPr sz="2000" spc="100" dirty="0">
                <a:latin typeface="Arial Narrow"/>
                <a:cs typeface="Arial Narrow"/>
              </a:rPr>
              <a:t>finally </a:t>
            </a:r>
            <a:r>
              <a:rPr sz="2000" spc="-20" dirty="0">
                <a:latin typeface="Arial Narrow"/>
                <a:cs typeface="Arial Narrow"/>
              </a:rPr>
              <a:t>we </a:t>
            </a:r>
            <a:r>
              <a:rPr sz="2000" spc="100" dirty="0">
                <a:latin typeface="Arial Narrow"/>
                <a:cs typeface="Arial Narrow"/>
              </a:rPr>
              <a:t>transform </a:t>
            </a:r>
            <a:r>
              <a:rPr sz="2000" spc="165" dirty="0">
                <a:latin typeface="Arial Narrow"/>
                <a:cs typeface="Arial Narrow"/>
              </a:rPr>
              <a:t>it </a:t>
            </a:r>
            <a:r>
              <a:rPr sz="2000" spc="170" dirty="0">
                <a:latin typeface="Arial Narrow"/>
                <a:cs typeface="Arial Narrow"/>
              </a:rPr>
              <a:t> </a:t>
            </a:r>
            <a:r>
              <a:rPr sz="2000" spc="75" dirty="0">
                <a:latin typeface="Arial Narrow"/>
                <a:cs typeface="Arial Narrow"/>
              </a:rPr>
              <a:t>into</a:t>
            </a:r>
            <a:r>
              <a:rPr sz="2000" spc="305" dirty="0">
                <a:latin typeface="Arial Narrow"/>
                <a:cs typeface="Arial Narrow"/>
              </a:rPr>
              <a:t> </a:t>
            </a:r>
            <a:r>
              <a:rPr sz="2000" spc="-10" dirty="0">
                <a:latin typeface="Arial Narrow"/>
                <a:cs typeface="Arial Narrow"/>
              </a:rPr>
              <a:t>a</a:t>
            </a:r>
            <a:r>
              <a:rPr sz="2000" spc="315" dirty="0">
                <a:latin typeface="Arial Narrow"/>
                <a:cs typeface="Arial Narrow"/>
              </a:rPr>
              <a:t> </a:t>
            </a:r>
            <a:r>
              <a:rPr sz="2000" spc="50" dirty="0">
                <a:latin typeface="Arial Narrow"/>
                <a:cs typeface="Arial Narrow"/>
              </a:rPr>
              <a:t>dataframe.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69" y="596646"/>
            <a:ext cx="4932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42669" algn="l"/>
                <a:tab pos="2981325" algn="l"/>
                <a:tab pos="3374390" algn="l"/>
              </a:tabLst>
            </a:pPr>
            <a:r>
              <a:rPr sz="3700" spc="65" dirty="0">
                <a:solidFill>
                  <a:srgbClr val="0A48CA"/>
                </a:solidFill>
                <a:latin typeface="Arial Narrow"/>
                <a:cs typeface="Arial Narrow"/>
              </a:rPr>
              <a:t>Data	</a:t>
            </a:r>
            <a:r>
              <a:rPr sz="3700" spc="-520" dirty="0">
                <a:solidFill>
                  <a:srgbClr val="0A48CA"/>
                </a:solidFill>
                <a:latin typeface="Arial Narrow"/>
                <a:cs typeface="Arial Narrow"/>
              </a:rPr>
              <a:t>C</a:t>
            </a:r>
            <a:r>
              <a:rPr sz="3700" spc="75" dirty="0">
                <a:solidFill>
                  <a:srgbClr val="0A48CA"/>
                </a:solidFill>
                <a:latin typeface="Arial Narrow"/>
                <a:cs typeface="Arial Narrow"/>
              </a:rPr>
              <a:t>olle</a:t>
            </a:r>
            <a:r>
              <a:rPr sz="3700" spc="85" dirty="0">
                <a:solidFill>
                  <a:srgbClr val="0A48CA"/>
                </a:solidFill>
                <a:latin typeface="Arial Narrow"/>
                <a:cs typeface="Arial Narrow"/>
              </a:rPr>
              <a:t>c</a:t>
            </a:r>
            <a:r>
              <a:rPr sz="3700" spc="145" dirty="0">
                <a:solidFill>
                  <a:srgbClr val="0A48CA"/>
                </a:solidFill>
                <a:latin typeface="Arial Narrow"/>
                <a:cs typeface="Arial Narrow"/>
              </a:rPr>
              <a:t>tion</a:t>
            </a:r>
            <a:r>
              <a:rPr sz="3700" dirty="0">
                <a:solidFill>
                  <a:srgbClr val="0A48CA"/>
                </a:solidFill>
                <a:latin typeface="Arial Narrow"/>
                <a:cs typeface="Arial Narrow"/>
              </a:rPr>
              <a:t>	</a:t>
            </a:r>
            <a:r>
              <a:rPr sz="3700" spc="655" dirty="0">
                <a:solidFill>
                  <a:srgbClr val="0A48CA"/>
                </a:solidFill>
                <a:latin typeface="Arial Narrow"/>
                <a:cs typeface="Arial Narrow"/>
              </a:rPr>
              <a:t>-</a:t>
            </a:r>
            <a:r>
              <a:rPr sz="3700" dirty="0">
                <a:solidFill>
                  <a:srgbClr val="0A48CA"/>
                </a:solidFill>
                <a:latin typeface="Arial Narrow"/>
                <a:cs typeface="Arial Narrow"/>
              </a:rPr>
              <a:t>	</a:t>
            </a:r>
            <a:r>
              <a:rPr sz="3700" spc="20" dirty="0">
                <a:solidFill>
                  <a:srgbClr val="0A48CA"/>
                </a:solidFill>
                <a:latin typeface="Arial Narrow"/>
                <a:cs typeface="Arial Narrow"/>
              </a:rPr>
              <a:t>Scraping</a:t>
            </a:r>
            <a:endParaRPr sz="3700">
              <a:latin typeface="Arial Narrow"/>
              <a:cs typeface="Arial Narro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29757" y="3268853"/>
            <a:ext cx="1344930" cy="882650"/>
            <a:chOff x="5929757" y="3268853"/>
            <a:chExt cx="1344930" cy="882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2932" y="3272028"/>
              <a:ext cx="1338071" cy="876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32932" y="3272028"/>
              <a:ext cx="1338580" cy="876300"/>
            </a:xfrm>
            <a:custGeom>
              <a:avLst/>
              <a:gdLst/>
              <a:ahLst/>
              <a:cxnLst/>
              <a:rect l="l" t="t" r="r" b="b"/>
              <a:pathLst>
                <a:path w="1338579" h="876300">
                  <a:moveTo>
                    <a:pt x="0" y="876300"/>
                  </a:moveTo>
                  <a:lnTo>
                    <a:pt x="1338071" y="876300"/>
                  </a:lnTo>
                  <a:lnTo>
                    <a:pt x="1338071" y="0"/>
                  </a:lnTo>
                  <a:lnTo>
                    <a:pt x="0" y="0"/>
                  </a:lnTo>
                  <a:lnTo>
                    <a:pt x="0" y="876300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35979" y="3579367"/>
            <a:ext cx="13354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HTTP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Response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11469" y="1627504"/>
            <a:ext cx="1344930" cy="884555"/>
            <a:chOff x="5911469" y="1627504"/>
            <a:chExt cx="1344930" cy="88455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4644" y="1630679"/>
              <a:ext cx="1338072" cy="8778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14644" y="1630679"/>
              <a:ext cx="1338580" cy="878205"/>
            </a:xfrm>
            <a:custGeom>
              <a:avLst/>
              <a:gdLst/>
              <a:ahLst/>
              <a:cxnLst/>
              <a:rect l="l" t="t" r="r" b="b"/>
              <a:pathLst>
                <a:path w="1338579" h="878205">
                  <a:moveTo>
                    <a:pt x="215264" y="0"/>
                  </a:moveTo>
                  <a:lnTo>
                    <a:pt x="1122806" y="0"/>
                  </a:lnTo>
                  <a:lnTo>
                    <a:pt x="1154613" y="4758"/>
                  </a:lnTo>
                  <a:lnTo>
                    <a:pt x="1213550" y="40787"/>
                  </a:lnTo>
                  <a:lnTo>
                    <a:pt x="1240014" y="70701"/>
                  </a:lnTo>
                  <a:lnTo>
                    <a:pt x="1264030" y="107644"/>
                  </a:lnTo>
                  <a:lnTo>
                    <a:pt x="1285265" y="150937"/>
                  </a:lnTo>
                  <a:lnTo>
                    <a:pt x="1303387" y="199902"/>
                  </a:lnTo>
                  <a:lnTo>
                    <a:pt x="1318062" y="253861"/>
                  </a:lnTo>
                  <a:lnTo>
                    <a:pt x="1328956" y="312134"/>
                  </a:lnTo>
                  <a:lnTo>
                    <a:pt x="1335737" y="374044"/>
                  </a:lnTo>
                  <a:lnTo>
                    <a:pt x="1338072" y="438912"/>
                  </a:lnTo>
                  <a:lnTo>
                    <a:pt x="1335737" y="503779"/>
                  </a:lnTo>
                  <a:lnTo>
                    <a:pt x="1328956" y="565689"/>
                  </a:lnTo>
                  <a:lnTo>
                    <a:pt x="1318062" y="623962"/>
                  </a:lnTo>
                  <a:lnTo>
                    <a:pt x="1303387" y="677921"/>
                  </a:lnTo>
                  <a:lnTo>
                    <a:pt x="1285265" y="726886"/>
                  </a:lnTo>
                  <a:lnTo>
                    <a:pt x="1264030" y="770179"/>
                  </a:lnTo>
                  <a:lnTo>
                    <a:pt x="1240014" y="807122"/>
                  </a:lnTo>
                  <a:lnTo>
                    <a:pt x="1213550" y="837036"/>
                  </a:lnTo>
                  <a:lnTo>
                    <a:pt x="1154613" y="873065"/>
                  </a:lnTo>
                  <a:lnTo>
                    <a:pt x="1122806" y="877824"/>
                  </a:lnTo>
                  <a:lnTo>
                    <a:pt x="215264" y="877824"/>
                  </a:lnTo>
                  <a:lnTo>
                    <a:pt x="153099" y="859244"/>
                  </a:lnTo>
                  <a:lnTo>
                    <a:pt x="98057" y="807122"/>
                  </a:lnTo>
                  <a:lnTo>
                    <a:pt x="74041" y="770179"/>
                  </a:lnTo>
                  <a:lnTo>
                    <a:pt x="52806" y="726886"/>
                  </a:lnTo>
                  <a:lnTo>
                    <a:pt x="34684" y="677921"/>
                  </a:lnTo>
                  <a:lnTo>
                    <a:pt x="20009" y="623962"/>
                  </a:lnTo>
                  <a:lnTo>
                    <a:pt x="9115" y="565689"/>
                  </a:lnTo>
                  <a:lnTo>
                    <a:pt x="2334" y="503779"/>
                  </a:lnTo>
                  <a:lnTo>
                    <a:pt x="0" y="438912"/>
                  </a:lnTo>
                  <a:lnTo>
                    <a:pt x="2334" y="374044"/>
                  </a:lnTo>
                  <a:lnTo>
                    <a:pt x="9115" y="312134"/>
                  </a:lnTo>
                  <a:lnTo>
                    <a:pt x="20009" y="253861"/>
                  </a:lnTo>
                  <a:lnTo>
                    <a:pt x="34684" y="199902"/>
                  </a:lnTo>
                  <a:lnTo>
                    <a:pt x="52806" y="150937"/>
                  </a:lnTo>
                  <a:lnTo>
                    <a:pt x="74041" y="107644"/>
                  </a:lnTo>
                  <a:lnTo>
                    <a:pt x="98057" y="70701"/>
                  </a:lnTo>
                  <a:lnTo>
                    <a:pt x="124521" y="40787"/>
                  </a:lnTo>
                  <a:lnTo>
                    <a:pt x="183458" y="4758"/>
                  </a:lnTo>
                  <a:lnTo>
                    <a:pt x="215264" y="0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58661" y="1617980"/>
            <a:ext cx="104965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HTTP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Request </a:t>
            </a:r>
            <a:r>
              <a:rPr sz="1400" b="1" spc="-30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from 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Wikipedia’s </a:t>
            </a:r>
            <a:r>
              <a:rPr sz="1400" b="1" spc="-5" dirty="0">
                <a:latin typeface="Calibri"/>
                <a:cs typeface="Calibri"/>
              </a:rPr>
              <a:t> page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2452" y="4911852"/>
            <a:ext cx="1338072" cy="8778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902452" y="4911852"/>
            <a:ext cx="1338580" cy="87820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L="424815" marR="137160" indent="-2794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B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au</a:t>
            </a:r>
            <a:r>
              <a:rPr sz="1400" b="1" spc="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if</a:t>
            </a:r>
            <a:r>
              <a:rPr sz="1400" b="1" spc="-10" dirty="0">
                <a:latin typeface="Calibri"/>
                <a:cs typeface="Calibri"/>
              </a:rPr>
              <a:t>u</a:t>
            </a:r>
            <a:r>
              <a:rPr sz="1400" b="1" dirty="0">
                <a:latin typeface="Calibri"/>
                <a:cs typeface="Calibri"/>
              </a:rPr>
              <a:t>lSoup  </a:t>
            </a:r>
            <a:r>
              <a:rPr sz="1400" b="1" spc="-5" dirty="0">
                <a:latin typeface="Calibri"/>
                <a:cs typeface="Calibri"/>
              </a:rPr>
              <a:t>Object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33388" y="1620011"/>
            <a:ext cx="2531745" cy="3736975"/>
            <a:chOff x="6533388" y="1620011"/>
            <a:chExt cx="2531745" cy="3736975"/>
          </a:xfrm>
        </p:grpSpPr>
        <p:sp>
          <p:nvSpPr>
            <p:cNvPr id="16" name="object 16"/>
            <p:cNvSpPr/>
            <p:nvPr/>
          </p:nvSpPr>
          <p:spPr>
            <a:xfrm>
              <a:off x="6533388" y="2508503"/>
              <a:ext cx="88900" cy="2403475"/>
            </a:xfrm>
            <a:custGeom>
              <a:avLst/>
              <a:gdLst/>
              <a:ahLst/>
              <a:cxnLst/>
              <a:rect l="l" t="t" r="r" b="b"/>
              <a:pathLst>
                <a:path w="88900" h="2403475">
                  <a:moveTo>
                    <a:pt x="76200" y="2327021"/>
                  </a:moveTo>
                  <a:lnTo>
                    <a:pt x="44450" y="2327021"/>
                  </a:lnTo>
                  <a:lnTo>
                    <a:pt x="44450" y="1639824"/>
                  </a:lnTo>
                  <a:lnTo>
                    <a:pt x="31750" y="1639824"/>
                  </a:lnTo>
                  <a:lnTo>
                    <a:pt x="31750" y="2327021"/>
                  </a:lnTo>
                  <a:lnTo>
                    <a:pt x="0" y="2327021"/>
                  </a:lnTo>
                  <a:lnTo>
                    <a:pt x="38100" y="2403221"/>
                  </a:lnTo>
                  <a:lnTo>
                    <a:pt x="69850" y="2339721"/>
                  </a:lnTo>
                  <a:lnTo>
                    <a:pt x="76200" y="2327021"/>
                  </a:lnTo>
                  <a:close/>
                </a:path>
                <a:path w="88900" h="2403475">
                  <a:moveTo>
                    <a:pt x="88392" y="687197"/>
                  </a:moveTo>
                  <a:lnTo>
                    <a:pt x="56642" y="687197"/>
                  </a:lnTo>
                  <a:lnTo>
                    <a:pt x="56642" y="0"/>
                  </a:lnTo>
                  <a:lnTo>
                    <a:pt x="43942" y="0"/>
                  </a:lnTo>
                  <a:lnTo>
                    <a:pt x="43942" y="687197"/>
                  </a:lnTo>
                  <a:lnTo>
                    <a:pt x="12192" y="687197"/>
                  </a:lnTo>
                  <a:lnTo>
                    <a:pt x="50292" y="763397"/>
                  </a:lnTo>
                  <a:lnTo>
                    <a:pt x="82042" y="699897"/>
                  </a:lnTo>
                  <a:lnTo>
                    <a:pt x="88392" y="687197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40524" y="1877567"/>
              <a:ext cx="457834" cy="3479800"/>
            </a:xfrm>
            <a:custGeom>
              <a:avLst/>
              <a:gdLst/>
              <a:ahLst/>
              <a:cxnLst/>
              <a:rect l="l" t="t" r="r" b="b"/>
              <a:pathLst>
                <a:path w="457834" h="3479800">
                  <a:moveTo>
                    <a:pt x="222376" y="3466592"/>
                  </a:moveTo>
                  <a:lnTo>
                    <a:pt x="0" y="3466592"/>
                  </a:lnTo>
                  <a:lnTo>
                    <a:pt x="0" y="3479292"/>
                  </a:lnTo>
                  <a:lnTo>
                    <a:pt x="235076" y="3479292"/>
                  </a:lnTo>
                  <a:lnTo>
                    <a:pt x="235076" y="3472942"/>
                  </a:lnTo>
                  <a:lnTo>
                    <a:pt x="222376" y="3472942"/>
                  </a:lnTo>
                  <a:lnTo>
                    <a:pt x="222376" y="3466592"/>
                  </a:lnTo>
                  <a:close/>
                </a:path>
                <a:path w="457834" h="3479800">
                  <a:moveTo>
                    <a:pt x="381253" y="31750"/>
                  </a:moveTo>
                  <a:lnTo>
                    <a:pt x="222376" y="31750"/>
                  </a:lnTo>
                  <a:lnTo>
                    <a:pt x="222376" y="3472942"/>
                  </a:lnTo>
                  <a:lnTo>
                    <a:pt x="228726" y="3466592"/>
                  </a:lnTo>
                  <a:lnTo>
                    <a:pt x="235076" y="3466592"/>
                  </a:lnTo>
                  <a:lnTo>
                    <a:pt x="235076" y="44450"/>
                  </a:lnTo>
                  <a:lnTo>
                    <a:pt x="228726" y="44450"/>
                  </a:lnTo>
                  <a:lnTo>
                    <a:pt x="235076" y="38100"/>
                  </a:lnTo>
                  <a:lnTo>
                    <a:pt x="381253" y="38100"/>
                  </a:lnTo>
                  <a:lnTo>
                    <a:pt x="381253" y="31750"/>
                  </a:lnTo>
                  <a:close/>
                </a:path>
                <a:path w="457834" h="3479800">
                  <a:moveTo>
                    <a:pt x="235076" y="3466592"/>
                  </a:moveTo>
                  <a:lnTo>
                    <a:pt x="228726" y="3466592"/>
                  </a:lnTo>
                  <a:lnTo>
                    <a:pt x="222376" y="3472942"/>
                  </a:lnTo>
                  <a:lnTo>
                    <a:pt x="235076" y="3472942"/>
                  </a:lnTo>
                  <a:lnTo>
                    <a:pt x="235076" y="3466592"/>
                  </a:lnTo>
                  <a:close/>
                </a:path>
                <a:path w="457834" h="3479800">
                  <a:moveTo>
                    <a:pt x="381253" y="0"/>
                  </a:moveTo>
                  <a:lnTo>
                    <a:pt x="381253" y="76200"/>
                  </a:lnTo>
                  <a:lnTo>
                    <a:pt x="444753" y="44450"/>
                  </a:lnTo>
                  <a:lnTo>
                    <a:pt x="393953" y="44450"/>
                  </a:lnTo>
                  <a:lnTo>
                    <a:pt x="393953" y="31750"/>
                  </a:lnTo>
                  <a:lnTo>
                    <a:pt x="444753" y="31750"/>
                  </a:lnTo>
                  <a:lnTo>
                    <a:pt x="381253" y="0"/>
                  </a:lnTo>
                  <a:close/>
                </a:path>
                <a:path w="457834" h="3479800">
                  <a:moveTo>
                    <a:pt x="235076" y="38100"/>
                  </a:moveTo>
                  <a:lnTo>
                    <a:pt x="228726" y="44450"/>
                  </a:lnTo>
                  <a:lnTo>
                    <a:pt x="235076" y="44450"/>
                  </a:lnTo>
                  <a:lnTo>
                    <a:pt x="235076" y="38100"/>
                  </a:lnTo>
                  <a:close/>
                </a:path>
                <a:path w="457834" h="3479800">
                  <a:moveTo>
                    <a:pt x="381253" y="38100"/>
                  </a:moveTo>
                  <a:lnTo>
                    <a:pt x="235076" y="38100"/>
                  </a:lnTo>
                  <a:lnTo>
                    <a:pt x="235076" y="44450"/>
                  </a:lnTo>
                  <a:lnTo>
                    <a:pt x="381253" y="44450"/>
                  </a:lnTo>
                  <a:lnTo>
                    <a:pt x="381253" y="38100"/>
                  </a:lnTo>
                  <a:close/>
                </a:path>
                <a:path w="457834" h="3479800">
                  <a:moveTo>
                    <a:pt x="444753" y="31750"/>
                  </a:moveTo>
                  <a:lnTo>
                    <a:pt x="393953" y="31750"/>
                  </a:lnTo>
                  <a:lnTo>
                    <a:pt x="393953" y="44450"/>
                  </a:lnTo>
                  <a:lnTo>
                    <a:pt x="444753" y="44450"/>
                  </a:lnTo>
                  <a:lnTo>
                    <a:pt x="457453" y="38100"/>
                  </a:lnTo>
                  <a:lnTo>
                    <a:pt x="444753" y="3175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0" y="1620011"/>
              <a:ext cx="1338072" cy="87782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726680" y="1620011"/>
            <a:ext cx="1338580" cy="87820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422909" marR="110489" indent="-306705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Ex</a:t>
            </a:r>
            <a:r>
              <a:rPr sz="1400" b="1" spc="5" dirty="0">
                <a:latin typeface="Calibri"/>
                <a:cs typeface="Calibri"/>
              </a:rPr>
              <a:t>t</a:t>
            </a:r>
            <a:r>
              <a:rPr sz="1400" b="1" spc="-35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act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c</a:t>
            </a:r>
            <a:r>
              <a:rPr sz="1400" b="1" dirty="0">
                <a:latin typeface="Calibri"/>
                <a:cs typeface="Calibri"/>
              </a:rPr>
              <a:t>olu</a:t>
            </a:r>
            <a:r>
              <a:rPr sz="1400" b="1" spc="-5" dirty="0">
                <a:latin typeface="Calibri"/>
                <a:cs typeface="Calibri"/>
              </a:rPr>
              <a:t>mn  names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51064" y="3272028"/>
            <a:ext cx="1336548" cy="87630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751064" y="3272028"/>
            <a:ext cx="1336675" cy="8763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85115" marR="185420" indent="-93345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Save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them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in </a:t>
            </a:r>
            <a:r>
              <a:rPr sz="1400" b="1" spc="-30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Dictionary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49995" y="1630679"/>
            <a:ext cx="2540635" cy="3281045"/>
            <a:chOff x="8349995" y="1630679"/>
            <a:chExt cx="2540635" cy="3281045"/>
          </a:xfrm>
        </p:grpSpPr>
        <p:sp>
          <p:nvSpPr>
            <p:cNvPr id="23" name="object 23"/>
            <p:cNvSpPr/>
            <p:nvPr/>
          </p:nvSpPr>
          <p:spPr>
            <a:xfrm>
              <a:off x="8349996" y="2508503"/>
              <a:ext cx="76200" cy="2403475"/>
            </a:xfrm>
            <a:custGeom>
              <a:avLst/>
              <a:gdLst/>
              <a:ahLst/>
              <a:cxnLst/>
              <a:rect l="l" t="t" r="r" b="b"/>
              <a:pathLst>
                <a:path w="76200" h="2403475">
                  <a:moveTo>
                    <a:pt x="76200" y="2327021"/>
                  </a:moveTo>
                  <a:lnTo>
                    <a:pt x="44450" y="2327021"/>
                  </a:lnTo>
                  <a:lnTo>
                    <a:pt x="44450" y="1639824"/>
                  </a:lnTo>
                  <a:lnTo>
                    <a:pt x="31750" y="1639824"/>
                  </a:lnTo>
                  <a:lnTo>
                    <a:pt x="31750" y="2327021"/>
                  </a:lnTo>
                  <a:lnTo>
                    <a:pt x="0" y="2327021"/>
                  </a:lnTo>
                  <a:lnTo>
                    <a:pt x="38100" y="2403221"/>
                  </a:lnTo>
                  <a:lnTo>
                    <a:pt x="69850" y="2339721"/>
                  </a:lnTo>
                  <a:lnTo>
                    <a:pt x="76200" y="2327021"/>
                  </a:lnTo>
                  <a:close/>
                </a:path>
                <a:path w="76200" h="2403475">
                  <a:moveTo>
                    <a:pt x="76200" y="687197"/>
                  </a:moveTo>
                  <a:lnTo>
                    <a:pt x="44450" y="687197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687197"/>
                  </a:lnTo>
                  <a:lnTo>
                    <a:pt x="0" y="687197"/>
                  </a:lnTo>
                  <a:lnTo>
                    <a:pt x="38100" y="763397"/>
                  </a:lnTo>
                  <a:lnTo>
                    <a:pt x="69850" y="699897"/>
                  </a:lnTo>
                  <a:lnTo>
                    <a:pt x="76200" y="687197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2431" y="1630679"/>
              <a:ext cx="1338072" cy="87782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552431" y="1630679"/>
            <a:ext cx="1338580" cy="87820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84480" marR="276860" indent="80645">
              <a:lnSpc>
                <a:spcPct val="100000"/>
              </a:lnSpc>
            </a:pPr>
            <a:r>
              <a:rPr sz="1400" b="1" spc="-5" dirty="0">
                <a:latin typeface="Calibri"/>
                <a:cs typeface="Calibri"/>
              </a:rPr>
              <a:t>C</a:t>
            </a:r>
            <a:r>
              <a:rPr sz="1400" b="1" spc="-10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  d</a:t>
            </a:r>
            <a:r>
              <a:rPr sz="1400" b="1" spc="-10" dirty="0">
                <a:latin typeface="Calibri"/>
                <a:cs typeface="Calibri"/>
              </a:rPr>
              <a:t>ata</a:t>
            </a:r>
            <a:r>
              <a:rPr sz="1400" b="1" spc="-5" dirty="0">
                <a:latin typeface="Calibri"/>
                <a:cs typeface="Calibri"/>
              </a:rPr>
              <a:t>f</a:t>
            </a:r>
            <a:r>
              <a:rPr sz="1400" b="1" spc="-35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15" dirty="0">
                <a:latin typeface="Calibri"/>
                <a:cs typeface="Calibri"/>
              </a:rPr>
              <a:t>m</a:t>
            </a:r>
            <a:r>
              <a:rPr sz="1400" b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0583" y="4911852"/>
            <a:ext cx="1336548" cy="87782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720583" y="4911852"/>
            <a:ext cx="1336675" cy="87820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186055" marR="177800" indent="-1905" algn="ctr">
              <a:lnSpc>
                <a:spcPct val="100000"/>
              </a:lnSpc>
              <a:spcBef>
                <a:spcPts val="855"/>
              </a:spcBef>
            </a:pPr>
            <a:r>
              <a:rPr sz="1400" b="1" spc="-5" dirty="0">
                <a:latin typeface="Calibri"/>
                <a:cs typeface="Calibri"/>
              </a:rPr>
              <a:t>parse </a:t>
            </a:r>
            <a:r>
              <a:rPr sz="1400" b="1" dirty="0">
                <a:latin typeface="Calibri"/>
                <a:cs typeface="Calibri"/>
              </a:rPr>
              <a:t>the 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launch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HTML  tables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079992" y="1877567"/>
            <a:ext cx="457834" cy="3479800"/>
          </a:xfrm>
          <a:custGeom>
            <a:avLst/>
            <a:gdLst/>
            <a:ahLst/>
            <a:cxnLst/>
            <a:rect l="l" t="t" r="r" b="b"/>
            <a:pathLst>
              <a:path w="457834" h="3479800">
                <a:moveTo>
                  <a:pt x="222376" y="3466592"/>
                </a:moveTo>
                <a:lnTo>
                  <a:pt x="0" y="3466592"/>
                </a:lnTo>
                <a:lnTo>
                  <a:pt x="0" y="3479292"/>
                </a:lnTo>
                <a:lnTo>
                  <a:pt x="235076" y="3479292"/>
                </a:lnTo>
                <a:lnTo>
                  <a:pt x="235076" y="3472942"/>
                </a:lnTo>
                <a:lnTo>
                  <a:pt x="222376" y="3472942"/>
                </a:lnTo>
                <a:lnTo>
                  <a:pt x="222376" y="3466592"/>
                </a:lnTo>
                <a:close/>
              </a:path>
              <a:path w="457834" h="3479800">
                <a:moveTo>
                  <a:pt x="381253" y="31750"/>
                </a:moveTo>
                <a:lnTo>
                  <a:pt x="222376" y="31750"/>
                </a:lnTo>
                <a:lnTo>
                  <a:pt x="222376" y="3472942"/>
                </a:lnTo>
                <a:lnTo>
                  <a:pt x="228726" y="3466592"/>
                </a:lnTo>
                <a:lnTo>
                  <a:pt x="235076" y="3466592"/>
                </a:lnTo>
                <a:lnTo>
                  <a:pt x="235076" y="44450"/>
                </a:lnTo>
                <a:lnTo>
                  <a:pt x="228726" y="44450"/>
                </a:lnTo>
                <a:lnTo>
                  <a:pt x="235076" y="38100"/>
                </a:lnTo>
                <a:lnTo>
                  <a:pt x="381253" y="38100"/>
                </a:lnTo>
                <a:lnTo>
                  <a:pt x="381253" y="31750"/>
                </a:lnTo>
                <a:close/>
              </a:path>
              <a:path w="457834" h="3479800">
                <a:moveTo>
                  <a:pt x="235076" y="3466592"/>
                </a:moveTo>
                <a:lnTo>
                  <a:pt x="228726" y="3466592"/>
                </a:lnTo>
                <a:lnTo>
                  <a:pt x="222376" y="3472942"/>
                </a:lnTo>
                <a:lnTo>
                  <a:pt x="235076" y="3472942"/>
                </a:lnTo>
                <a:lnTo>
                  <a:pt x="235076" y="3466592"/>
                </a:lnTo>
                <a:close/>
              </a:path>
              <a:path w="457834" h="3479800">
                <a:moveTo>
                  <a:pt x="381253" y="0"/>
                </a:moveTo>
                <a:lnTo>
                  <a:pt x="381253" y="76200"/>
                </a:lnTo>
                <a:lnTo>
                  <a:pt x="444753" y="44450"/>
                </a:lnTo>
                <a:lnTo>
                  <a:pt x="393953" y="44450"/>
                </a:lnTo>
                <a:lnTo>
                  <a:pt x="393953" y="31750"/>
                </a:lnTo>
                <a:lnTo>
                  <a:pt x="444753" y="31750"/>
                </a:lnTo>
                <a:lnTo>
                  <a:pt x="381253" y="0"/>
                </a:lnTo>
                <a:close/>
              </a:path>
              <a:path w="457834" h="3479800">
                <a:moveTo>
                  <a:pt x="235076" y="38100"/>
                </a:moveTo>
                <a:lnTo>
                  <a:pt x="228726" y="44450"/>
                </a:lnTo>
                <a:lnTo>
                  <a:pt x="235076" y="44450"/>
                </a:lnTo>
                <a:lnTo>
                  <a:pt x="235076" y="38100"/>
                </a:lnTo>
                <a:close/>
              </a:path>
              <a:path w="457834" h="3479800">
                <a:moveTo>
                  <a:pt x="381253" y="38100"/>
                </a:moveTo>
                <a:lnTo>
                  <a:pt x="235076" y="38100"/>
                </a:lnTo>
                <a:lnTo>
                  <a:pt x="235076" y="44450"/>
                </a:lnTo>
                <a:lnTo>
                  <a:pt x="381253" y="44450"/>
                </a:lnTo>
                <a:lnTo>
                  <a:pt x="381253" y="38100"/>
                </a:lnTo>
                <a:close/>
              </a:path>
              <a:path w="457834" h="3479800">
                <a:moveTo>
                  <a:pt x="444753" y="31750"/>
                </a:moveTo>
                <a:lnTo>
                  <a:pt x="393953" y="31750"/>
                </a:lnTo>
                <a:lnTo>
                  <a:pt x="393953" y="44450"/>
                </a:lnTo>
                <a:lnTo>
                  <a:pt x="444753" y="44450"/>
                </a:lnTo>
                <a:lnTo>
                  <a:pt x="457453" y="38100"/>
                </a:lnTo>
                <a:lnTo>
                  <a:pt x="444753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E65382-9203-4CE1-B669-035CA593314B}"/>
              </a:ext>
            </a:extLst>
          </p:cNvPr>
          <p:cNvSpPr txBox="1"/>
          <p:nvPr/>
        </p:nvSpPr>
        <p:spPr>
          <a:xfrm>
            <a:off x="228601" y="6248401"/>
            <a:ext cx="998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https://github.com/GaurabKundu1/IBM-Data-Science-Professional-Certificate-Appiled-Data-Science-Capstone-Project/blob/main/jupyter-labs-spacex-data-collection-api.ipynb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71681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811781"/>
            <a:ext cx="8675370" cy="342137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80" dirty="0">
                <a:solidFill>
                  <a:srgbClr val="292929"/>
                </a:solidFill>
                <a:latin typeface="Arial Narrow"/>
                <a:cs typeface="Arial Narrow"/>
              </a:rPr>
              <a:t>Exploratory</a:t>
            </a:r>
            <a:r>
              <a:rPr sz="22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 Narrow"/>
                <a:cs typeface="Arial Narrow"/>
              </a:rPr>
              <a:t>data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 Narrow"/>
                <a:cs typeface="Arial Narrow"/>
              </a:rPr>
              <a:t>analysis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 Narrow"/>
                <a:cs typeface="Arial Narrow"/>
              </a:rPr>
              <a:t>is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Narrow"/>
                <a:cs typeface="Arial Narrow"/>
              </a:rPr>
              <a:t>an</a:t>
            </a:r>
            <a:r>
              <a:rPr sz="2200" spc="35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 Narrow"/>
                <a:cs typeface="Arial Narrow"/>
              </a:rPr>
              <a:t>important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Arial Narrow"/>
                <a:cs typeface="Arial Narrow"/>
              </a:rPr>
              <a:t>step</a:t>
            </a:r>
            <a:r>
              <a:rPr sz="2200" spc="33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Arial Narrow"/>
                <a:cs typeface="Arial Narrow"/>
              </a:rPr>
              <a:t>while</a:t>
            </a:r>
            <a:r>
              <a:rPr sz="2200" spc="35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Arial Narrow"/>
                <a:cs typeface="Arial Narrow"/>
              </a:rPr>
              <a:t>preprocessing</a:t>
            </a:r>
            <a:r>
              <a:rPr sz="22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Arial Narrow"/>
                <a:cs typeface="Arial Narrow"/>
              </a:rPr>
              <a:t>data,</a:t>
            </a:r>
            <a:r>
              <a:rPr sz="2200" spc="33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292929"/>
                </a:solidFill>
                <a:latin typeface="Arial Narrow"/>
                <a:cs typeface="Arial Narrow"/>
              </a:rPr>
              <a:t>it </a:t>
            </a:r>
            <a:r>
              <a:rPr sz="2200" spc="-484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 Narrow"/>
                <a:cs typeface="Arial Narrow"/>
              </a:rPr>
              <a:t>is</a:t>
            </a:r>
            <a:r>
              <a:rPr sz="2200" spc="5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 Narrow"/>
                <a:cs typeface="Arial Narrow"/>
              </a:rPr>
              <a:t>useful </a:t>
            </a:r>
            <a:r>
              <a:rPr sz="2200" spc="165" dirty="0">
                <a:latin typeface="Arial Narrow"/>
                <a:cs typeface="Arial Narrow"/>
              </a:rPr>
              <a:t>to </a:t>
            </a:r>
            <a:r>
              <a:rPr sz="2200" spc="85" dirty="0">
                <a:latin typeface="Arial Narrow"/>
                <a:cs typeface="Arial Narrow"/>
              </a:rPr>
              <a:t>find</a:t>
            </a:r>
            <a:r>
              <a:rPr sz="2200" spc="90" dirty="0">
                <a:latin typeface="Arial Narrow"/>
                <a:cs typeface="Arial Narrow"/>
              </a:rPr>
              <a:t> </a:t>
            </a:r>
            <a:r>
              <a:rPr sz="2200" spc="-45" dirty="0">
                <a:latin typeface="Arial Narrow"/>
                <a:cs typeface="Arial Narrow"/>
              </a:rPr>
              <a:t>some</a:t>
            </a:r>
            <a:r>
              <a:rPr sz="2200" spc="-40" dirty="0">
                <a:latin typeface="Arial Narrow"/>
                <a:cs typeface="Arial Narrow"/>
              </a:rPr>
              <a:t> </a:t>
            </a:r>
            <a:r>
              <a:rPr sz="2200" spc="120" dirty="0">
                <a:latin typeface="Arial Narrow"/>
                <a:cs typeface="Arial Narrow"/>
              </a:rPr>
              <a:t>patterns </a:t>
            </a:r>
            <a:r>
              <a:rPr sz="2200" dirty="0">
                <a:latin typeface="Arial Narrow"/>
                <a:cs typeface="Arial Narrow"/>
              </a:rPr>
              <a:t>in</a:t>
            </a:r>
            <a:r>
              <a:rPr sz="2200" spc="5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 </a:t>
            </a:r>
            <a:r>
              <a:rPr sz="2200" spc="75" dirty="0">
                <a:latin typeface="Arial Narrow"/>
                <a:cs typeface="Arial Narrow"/>
              </a:rPr>
              <a:t>data  </a:t>
            </a:r>
            <a:r>
              <a:rPr sz="2200" spc="-15" dirty="0">
                <a:latin typeface="Arial Narrow"/>
                <a:cs typeface="Arial Narrow"/>
              </a:rPr>
              <a:t>and</a:t>
            </a:r>
            <a:r>
              <a:rPr sz="2200" spc="470" dirty="0">
                <a:latin typeface="Arial Narrow"/>
                <a:cs typeface="Arial Narrow"/>
              </a:rPr>
              <a:t> </a:t>
            </a:r>
            <a:r>
              <a:rPr sz="2200" spc="35" dirty="0">
                <a:latin typeface="Arial Narrow"/>
                <a:cs typeface="Arial Narrow"/>
              </a:rPr>
              <a:t>determine  </a:t>
            </a:r>
            <a:r>
              <a:rPr sz="2200" spc="70" dirty="0">
                <a:latin typeface="Arial Narrow"/>
                <a:cs typeface="Arial Narrow"/>
              </a:rPr>
              <a:t>what  </a:t>
            </a:r>
            <a:r>
              <a:rPr sz="2200" spc="15" dirty="0">
                <a:latin typeface="Arial Narrow"/>
                <a:cs typeface="Arial Narrow"/>
              </a:rPr>
              <a:t>would  </a:t>
            </a:r>
            <a:r>
              <a:rPr sz="2200" spc="-20" dirty="0">
                <a:latin typeface="Arial Narrow"/>
                <a:cs typeface="Arial Narrow"/>
              </a:rPr>
              <a:t>be </a:t>
            </a:r>
            <a:r>
              <a:rPr sz="2200" spc="-490" dirty="0">
                <a:latin typeface="Arial Narrow"/>
                <a:cs typeface="Arial Narrow"/>
              </a:rPr>
              <a:t> </a:t>
            </a:r>
            <a:r>
              <a:rPr sz="2200" spc="105" dirty="0">
                <a:latin typeface="Arial Narrow"/>
                <a:cs typeface="Arial Narrow"/>
              </a:rPr>
              <a:t>the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55" dirty="0">
                <a:latin typeface="Arial Narrow"/>
                <a:cs typeface="Arial Narrow"/>
              </a:rPr>
              <a:t>label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195" dirty="0">
                <a:latin typeface="Arial Narrow"/>
                <a:cs typeface="Arial Narrow"/>
              </a:rPr>
              <a:t>for</a:t>
            </a:r>
            <a:r>
              <a:rPr sz="2200" spc="325" dirty="0">
                <a:latin typeface="Arial Narrow"/>
                <a:cs typeface="Arial Narrow"/>
              </a:rPr>
              <a:t> </a:t>
            </a:r>
            <a:r>
              <a:rPr sz="2200" spc="70" dirty="0">
                <a:latin typeface="Arial Narrow"/>
                <a:cs typeface="Arial Narrow"/>
              </a:rPr>
              <a:t>training</a:t>
            </a:r>
            <a:r>
              <a:rPr sz="2200" spc="330" dirty="0">
                <a:latin typeface="Arial Narrow"/>
                <a:cs typeface="Arial Narrow"/>
              </a:rPr>
              <a:t> </a:t>
            </a:r>
            <a:r>
              <a:rPr sz="2200" spc="45" dirty="0">
                <a:latin typeface="Arial Narrow"/>
                <a:cs typeface="Arial Narrow"/>
              </a:rPr>
              <a:t>supervised</a:t>
            </a:r>
            <a:r>
              <a:rPr sz="2200" spc="320" dirty="0">
                <a:latin typeface="Arial Narrow"/>
                <a:cs typeface="Arial Narrow"/>
              </a:rPr>
              <a:t> </a:t>
            </a:r>
            <a:r>
              <a:rPr sz="2200" spc="-15" dirty="0">
                <a:latin typeface="Arial Narrow"/>
                <a:cs typeface="Arial Narrow"/>
              </a:rPr>
              <a:t>models.</a:t>
            </a:r>
            <a:endParaRPr sz="22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20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30" dirty="0">
                <a:solidFill>
                  <a:srgbClr val="292929"/>
                </a:solidFill>
                <a:latin typeface="Arial Narrow"/>
                <a:cs typeface="Arial Narrow"/>
              </a:rPr>
              <a:t>This</a:t>
            </a:r>
            <a:r>
              <a:rPr sz="2200" spc="34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 Narrow"/>
                <a:cs typeface="Arial Narrow"/>
              </a:rPr>
              <a:t>process</a:t>
            </a:r>
            <a:r>
              <a:rPr sz="22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Narrow"/>
                <a:cs typeface="Arial Narrow"/>
              </a:rPr>
              <a:t>was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Narrow"/>
                <a:cs typeface="Arial Narrow"/>
              </a:rPr>
              <a:t>done</a:t>
            </a:r>
            <a:r>
              <a:rPr sz="22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dirty="0">
                <a:solidFill>
                  <a:srgbClr val="292929"/>
                </a:solidFill>
                <a:latin typeface="Arial Narrow"/>
                <a:cs typeface="Arial Narrow"/>
              </a:rPr>
              <a:t>in</a:t>
            </a:r>
            <a:r>
              <a:rPr sz="2200" spc="34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2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 Narrow"/>
                <a:cs typeface="Arial Narrow"/>
              </a:rPr>
              <a:t>following</a:t>
            </a:r>
            <a:r>
              <a:rPr sz="22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Arial Narrow"/>
                <a:cs typeface="Arial Narrow"/>
              </a:rPr>
              <a:t>order:</a:t>
            </a:r>
            <a:endParaRPr sz="2200">
              <a:latin typeface="Arial Narrow"/>
              <a:cs typeface="Arial Narrow"/>
            </a:endParaRPr>
          </a:p>
          <a:p>
            <a:pPr marL="812800" lvl="1" indent="-34290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000" spc="105" dirty="0">
                <a:solidFill>
                  <a:srgbClr val="292929"/>
                </a:solidFill>
                <a:latin typeface="Arial Narrow"/>
                <a:cs typeface="Arial Narrow"/>
              </a:rPr>
              <a:t>First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Arial Narrow"/>
                <a:cs typeface="Arial Narrow"/>
              </a:rPr>
              <a:t>thing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5" dirty="0">
                <a:solidFill>
                  <a:srgbClr val="292929"/>
                </a:solidFill>
                <a:latin typeface="Arial Narrow"/>
                <a:cs typeface="Arial Narrow"/>
              </a:rPr>
              <a:t>to</a:t>
            </a:r>
            <a:r>
              <a:rPr sz="20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Arial Narrow"/>
                <a:cs typeface="Arial Narrow"/>
              </a:rPr>
              <a:t>do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Arial Narrow"/>
                <a:cs typeface="Arial Narrow"/>
              </a:rPr>
              <a:t>is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5" dirty="0">
                <a:solidFill>
                  <a:srgbClr val="292929"/>
                </a:solidFill>
                <a:latin typeface="Arial Narrow"/>
                <a:cs typeface="Arial Narrow"/>
              </a:rPr>
              <a:t>to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Arial Narrow"/>
                <a:cs typeface="Arial Narrow"/>
              </a:rPr>
              <a:t>identify</a:t>
            </a:r>
            <a:r>
              <a:rPr sz="20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Arial Narrow"/>
                <a:cs typeface="Arial Narrow"/>
              </a:rPr>
              <a:t>data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Arial Narrow"/>
                <a:cs typeface="Arial Narrow"/>
              </a:rPr>
              <a:t>types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0" dirty="0">
                <a:solidFill>
                  <a:srgbClr val="292929"/>
                </a:solidFill>
                <a:latin typeface="Arial Narrow"/>
                <a:cs typeface="Arial Narrow"/>
              </a:rPr>
              <a:t>of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 Narrow"/>
                <a:cs typeface="Arial Narrow"/>
              </a:rPr>
              <a:t>columns.</a:t>
            </a:r>
            <a:endParaRPr sz="2000">
              <a:latin typeface="Arial Narrow"/>
              <a:cs typeface="Arial Narrow"/>
            </a:endParaRPr>
          </a:p>
          <a:p>
            <a:pPr marL="812800" lvl="1" indent="-342900">
              <a:lnSpc>
                <a:spcPct val="100000"/>
              </a:lnSpc>
              <a:spcBef>
                <a:spcPts val="260"/>
              </a:spcBef>
              <a:buAutoNum type="arabicPeriod"/>
              <a:tabLst>
                <a:tab pos="812165" algn="l"/>
                <a:tab pos="812800" algn="l"/>
                <a:tab pos="5214620" algn="l"/>
              </a:tabLst>
            </a:pPr>
            <a:r>
              <a:rPr sz="2000" spc="15" dirty="0">
                <a:solidFill>
                  <a:srgbClr val="292929"/>
                </a:solidFill>
                <a:latin typeface="Arial Narrow"/>
                <a:cs typeface="Arial Narrow"/>
              </a:rPr>
              <a:t>Determine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0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number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0" dirty="0">
                <a:solidFill>
                  <a:srgbClr val="292929"/>
                </a:solidFill>
                <a:latin typeface="Arial Narrow"/>
                <a:cs typeface="Arial Narrow"/>
              </a:rPr>
              <a:t>of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45" dirty="0">
                <a:solidFill>
                  <a:srgbClr val="292929"/>
                </a:solidFill>
                <a:latin typeface="Arial Narrow"/>
                <a:cs typeface="Arial Narrow"/>
              </a:rPr>
              <a:t>values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80" dirty="0">
                <a:solidFill>
                  <a:srgbClr val="292929"/>
                </a:solidFill>
                <a:latin typeface="Arial Narrow"/>
                <a:cs typeface="Arial Narrow"/>
              </a:rPr>
              <a:t>for</a:t>
            </a:r>
            <a:r>
              <a:rPr sz="2000" spc="32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 Narrow"/>
                <a:cs typeface="Arial Narrow"/>
              </a:rPr>
              <a:t>each	</a:t>
            </a:r>
            <a:r>
              <a:rPr sz="2000" spc="110" dirty="0">
                <a:solidFill>
                  <a:srgbClr val="292929"/>
                </a:solidFill>
                <a:latin typeface="Arial Narrow"/>
                <a:cs typeface="Arial Narrow"/>
              </a:rPr>
              <a:t>attribute.</a:t>
            </a:r>
            <a:endParaRPr sz="2000">
              <a:latin typeface="Arial Narrow"/>
              <a:cs typeface="Arial Narrow"/>
            </a:endParaRPr>
          </a:p>
          <a:p>
            <a:pPr marL="812800" lvl="1" indent="-34290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000" spc="20" dirty="0">
                <a:solidFill>
                  <a:srgbClr val="292929"/>
                </a:solidFill>
                <a:latin typeface="Arial Narrow"/>
                <a:cs typeface="Arial Narrow"/>
              </a:rPr>
              <a:t>Calculate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Arial Narrow"/>
                <a:cs typeface="Arial Narrow"/>
              </a:rPr>
              <a:t>percentage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0" dirty="0">
                <a:solidFill>
                  <a:srgbClr val="292929"/>
                </a:solidFill>
                <a:latin typeface="Arial Narrow"/>
                <a:cs typeface="Arial Narrow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 Narrow"/>
                <a:cs typeface="Arial Narrow"/>
              </a:rPr>
              <a:t>the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missing</a:t>
            </a:r>
            <a:r>
              <a:rPr sz="2000" spc="32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Arial Narrow"/>
                <a:cs typeface="Arial Narrow"/>
              </a:rPr>
              <a:t>values.</a:t>
            </a:r>
            <a:endParaRPr sz="2000">
              <a:latin typeface="Arial Narrow"/>
              <a:cs typeface="Arial Narrow"/>
            </a:endParaRPr>
          </a:p>
          <a:p>
            <a:pPr marL="812800" marR="300355" lvl="1" indent="-342900">
              <a:lnSpc>
                <a:spcPts val="2160"/>
              </a:lnSpc>
              <a:spcBef>
                <a:spcPts val="530"/>
              </a:spcBef>
              <a:buFont typeface="Arial Narrow"/>
              <a:buAutoNum type="arabicPeriod"/>
              <a:tabLst>
                <a:tab pos="812165" algn="l"/>
                <a:tab pos="812800" algn="l"/>
              </a:tabLst>
            </a:pP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Calibri"/>
                <a:cs typeface="Calibri"/>
              </a:rPr>
              <a:t>determine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label,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spc="-1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apply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zero/one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hot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Calibri"/>
                <a:cs typeface="Calibri"/>
              </a:rPr>
              <a:t>encoding</a:t>
            </a:r>
            <a:r>
              <a:rPr sz="2000" spc="-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Calibri"/>
                <a:cs typeface="Calibri"/>
              </a:rPr>
              <a:t>“Outcome” </a:t>
            </a:r>
            <a:r>
              <a:rPr sz="2000" spc="-4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 Narrow"/>
                <a:cs typeface="Arial Narrow"/>
              </a:rPr>
              <a:t>column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5" dirty="0">
                <a:solidFill>
                  <a:srgbClr val="292929"/>
                </a:solidFill>
                <a:latin typeface="Arial Narrow"/>
                <a:cs typeface="Arial Narrow"/>
              </a:rPr>
              <a:t>to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Arial Narrow"/>
                <a:cs typeface="Arial Narrow"/>
              </a:rPr>
              <a:t>classify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 Narrow"/>
                <a:cs typeface="Arial Narrow"/>
              </a:rPr>
              <a:t>landing</a:t>
            </a:r>
            <a:r>
              <a:rPr sz="2000" spc="30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5" dirty="0">
                <a:solidFill>
                  <a:srgbClr val="292929"/>
                </a:solidFill>
                <a:latin typeface="Arial Narrow"/>
                <a:cs typeface="Arial Narrow"/>
              </a:rPr>
              <a:t>to</a:t>
            </a:r>
            <a:r>
              <a:rPr sz="2000" spc="310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Arial Narrow"/>
                <a:cs typeface="Arial Narrow"/>
              </a:rPr>
              <a:t>either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270" dirty="0">
                <a:solidFill>
                  <a:srgbClr val="292929"/>
                </a:solidFill>
                <a:latin typeface="Arial Narrow"/>
                <a:cs typeface="Arial Narrow"/>
              </a:rPr>
              <a:t>1</a:t>
            </a:r>
            <a:r>
              <a:rPr sz="2000" spc="-229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(Success)</a:t>
            </a:r>
            <a:r>
              <a:rPr sz="2000" spc="30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150" dirty="0">
                <a:solidFill>
                  <a:srgbClr val="292929"/>
                </a:solidFill>
                <a:latin typeface="Arial Narrow"/>
                <a:cs typeface="Arial Narrow"/>
              </a:rPr>
              <a:t>of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Narrow"/>
                <a:cs typeface="Arial Narrow"/>
              </a:rPr>
              <a:t>0</a:t>
            </a:r>
            <a:r>
              <a:rPr sz="2000" spc="315" dirty="0">
                <a:solidFill>
                  <a:srgbClr val="292929"/>
                </a:solidFill>
                <a:latin typeface="Arial Narrow"/>
                <a:cs typeface="Arial Narrow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Arial Narrow"/>
                <a:cs typeface="Arial Narrow"/>
              </a:rPr>
              <a:t>(Failure)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840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42669" algn="l"/>
              </a:tabLst>
            </a:pPr>
            <a:r>
              <a:rPr sz="3700" spc="65" dirty="0">
                <a:solidFill>
                  <a:srgbClr val="0A48CA"/>
                </a:solidFill>
                <a:latin typeface="Arial Narrow"/>
                <a:cs typeface="Arial Narrow"/>
              </a:rPr>
              <a:t>Data	</a:t>
            </a:r>
            <a:r>
              <a:rPr sz="3700" spc="40" dirty="0">
                <a:solidFill>
                  <a:srgbClr val="0A48CA"/>
                </a:solidFill>
                <a:latin typeface="Arial Narrow"/>
                <a:cs typeface="Arial Narrow"/>
              </a:rPr>
              <a:t>Wrangling</a:t>
            </a:r>
            <a:endParaRPr sz="3700">
              <a:latin typeface="Arial Narrow"/>
              <a:cs typeface="Arial Narr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40983-3272-4151-9AEC-5DCB1C7A9EAB}"/>
              </a:ext>
            </a:extLst>
          </p:cNvPr>
          <p:cNvSpPr txBox="1"/>
          <p:nvPr/>
        </p:nvSpPr>
        <p:spPr>
          <a:xfrm>
            <a:off x="533400" y="5867400"/>
            <a:ext cx="10638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https://github.com/GaurabKundu1/IBM-Data-Science-Professional-Certificate-Appiled-Data-Science-Capstone-Project/blob/main/labs-jupyter-spacex-Data%20wrangling.ipynb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1699</Words>
  <Application>Microsoft Office PowerPoint</Application>
  <PresentationFormat>Widescreen</PresentationFormat>
  <Paragraphs>195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Narrow</vt:lpstr>
      <vt:lpstr>Calibri</vt:lpstr>
      <vt:lpstr>Calibri Light</vt:lpstr>
      <vt:lpstr>Maiandra GD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Data Collection</vt:lpstr>
      <vt:lpstr>Data Collection – SpaceX API</vt:lpstr>
      <vt:lpstr>Data Collection - Scraping</vt:lpstr>
      <vt:lpstr>Data Wrangling</vt:lpstr>
      <vt:lpstr>EDA with SQL</vt:lpstr>
      <vt:lpstr>EDA with Data Visualization</vt:lpstr>
      <vt:lpstr>Build an Interactive Map with Folium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 6000</vt:lpstr>
      <vt:lpstr>Total Number of Successful and Failure Mission  Outcomes</vt:lpstr>
      <vt:lpstr>Boosters Carried Maximum Payload</vt:lpstr>
      <vt:lpstr>2015 Launch Records</vt:lpstr>
      <vt:lpstr>Rank Landing Outcomes Between 2010-06-04 and 2017-  03-20</vt:lpstr>
      <vt:lpstr>PowerPoint Presentation</vt:lpstr>
      <vt:lpstr>Lunch sites Marking</vt:lpstr>
      <vt:lpstr>Mark the success/failed launches for each site on the map</vt:lpstr>
      <vt:lpstr>Distances between a launch site to its  proximities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Gaurab Kundu</cp:lastModifiedBy>
  <cp:revision>11</cp:revision>
  <dcterms:created xsi:type="dcterms:W3CDTF">2021-10-12T04:17:55Z</dcterms:created>
  <dcterms:modified xsi:type="dcterms:W3CDTF">2021-10-12T04:52:40Z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2021-10-12T00:00:00Z</vt:filetime>
  </property>
</Properties>
</file>